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1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90" r:id="rId19"/>
    <p:sldId id="273" r:id="rId20"/>
    <p:sldId id="274" r:id="rId21"/>
    <p:sldId id="275" r:id="rId22"/>
    <p:sldId id="276" r:id="rId23"/>
    <p:sldId id="279" r:id="rId24"/>
    <p:sldId id="277" r:id="rId25"/>
    <p:sldId id="278" r:id="rId26"/>
    <p:sldId id="280" r:id="rId27"/>
    <p:sldId id="281" r:id="rId28"/>
    <p:sldId id="282" r:id="rId29"/>
    <p:sldId id="283" r:id="rId30"/>
    <p:sldId id="284" r:id="rId31"/>
    <p:sldId id="285" r:id="rId32"/>
    <p:sldId id="286" r:id="rId33"/>
    <p:sldId id="287" r:id="rId34"/>
    <p:sldId id="289" r:id="rId35"/>
    <p:sldId id="291" r:id="rId36"/>
    <p:sldId id="292" r:id="rId37"/>
    <p:sldId id="293" r:id="rId38"/>
    <p:sldId id="294" r:id="rId39"/>
    <p:sldId id="295" r:id="rId40"/>
    <p:sldId id="296" r:id="rId41"/>
    <p:sldId id="298" r:id="rId42"/>
    <p:sldId id="297" r:id="rId43"/>
    <p:sldId id="299" r:id="rId44"/>
    <p:sldId id="300" r:id="rId45"/>
    <p:sldId id="301" r:id="rId46"/>
    <p:sldId id="302" r:id="rId47"/>
    <p:sldId id="303" r:id="rId48"/>
    <p:sldId id="304" r:id="rId49"/>
    <p:sldId id="305" r:id="rId50"/>
    <p:sldId id="306" r:id="rId51"/>
    <p:sldId id="319" r:id="rId52"/>
    <p:sldId id="307" r:id="rId53"/>
    <p:sldId id="320" r:id="rId54"/>
    <p:sldId id="308" r:id="rId55"/>
    <p:sldId id="309" r:id="rId56"/>
    <p:sldId id="310" r:id="rId57"/>
    <p:sldId id="311" r:id="rId58"/>
    <p:sldId id="312" r:id="rId59"/>
    <p:sldId id="313" r:id="rId60"/>
    <p:sldId id="315" r:id="rId61"/>
    <p:sldId id="314" r:id="rId62"/>
    <p:sldId id="316" r:id="rId63"/>
    <p:sldId id="317" r:id="rId64"/>
    <p:sldId id="318"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91" r:id="rId130"/>
    <p:sldId id="385" r:id="rId131"/>
    <p:sldId id="386" r:id="rId132"/>
    <p:sldId id="387" r:id="rId133"/>
    <p:sldId id="388" r:id="rId134"/>
    <p:sldId id="389" r:id="rId135"/>
    <p:sldId id="390" r:id="rId136"/>
    <p:sldId id="392" r:id="rId137"/>
    <p:sldId id="393" r:id="rId138"/>
    <p:sldId id="402" r:id="rId139"/>
    <p:sldId id="394" r:id="rId140"/>
    <p:sldId id="395" r:id="rId141"/>
    <p:sldId id="396" r:id="rId142"/>
    <p:sldId id="397" r:id="rId143"/>
    <p:sldId id="398" r:id="rId144"/>
    <p:sldId id="399" r:id="rId145"/>
    <p:sldId id="400" r:id="rId146"/>
    <p:sldId id="403" r:id="rId147"/>
    <p:sldId id="401" r:id="rId1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A19304-F4F3-4A5C-919E-272F4408930C}">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90"/>
            <p14:sldId id="273"/>
            <p14:sldId id="274"/>
            <p14:sldId id="275"/>
            <p14:sldId id="276"/>
            <p14:sldId id="279"/>
            <p14:sldId id="277"/>
            <p14:sldId id="278"/>
            <p14:sldId id="280"/>
            <p14:sldId id="281"/>
            <p14:sldId id="282"/>
            <p14:sldId id="283"/>
            <p14:sldId id="284"/>
            <p14:sldId id="285"/>
            <p14:sldId id="286"/>
            <p14:sldId id="287"/>
            <p14:sldId id="289"/>
            <p14:sldId id="291"/>
            <p14:sldId id="292"/>
            <p14:sldId id="293"/>
            <p14:sldId id="294"/>
            <p14:sldId id="295"/>
            <p14:sldId id="296"/>
            <p14:sldId id="298"/>
            <p14:sldId id="297"/>
            <p14:sldId id="299"/>
            <p14:sldId id="300"/>
            <p14:sldId id="301"/>
            <p14:sldId id="302"/>
            <p14:sldId id="303"/>
            <p14:sldId id="304"/>
            <p14:sldId id="305"/>
            <p14:sldId id="306"/>
            <p14:sldId id="319"/>
            <p14:sldId id="307"/>
            <p14:sldId id="320"/>
            <p14:sldId id="308"/>
            <p14:sldId id="309"/>
            <p14:sldId id="310"/>
            <p14:sldId id="311"/>
            <p14:sldId id="312"/>
            <p14:sldId id="313"/>
            <p14:sldId id="315"/>
            <p14:sldId id="314"/>
            <p14:sldId id="316"/>
            <p14:sldId id="317"/>
            <p14:sldId id="318"/>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Lst>
        </p14:section>
        <p14:section name="LEFT ROTATE" id="{FF91D68C-5564-4BCD-B89F-1C294ECA2714}">
          <p14:sldIdLst>
            <p14:sldId id="349"/>
            <p14:sldId id="350"/>
            <p14:sldId id="351"/>
            <p14:sldId id="352"/>
          </p14:sldIdLst>
        </p14:section>
        <p14:section name="RIGHT ROTATE" id="{F0ABCB83-D228-4409-9E8F-8251CD080965}">
          <p14:sldIdLst>
            <p14:sldId id="353"/>
            <p14:sldId id="354"/>
            <p14:sldId id="355"/>
            <p14:sldId id="356"/>
          </p14:sldIdLst>
        </p14:section>
        <p14:section name="Left-Right and Right-Left Rotate" id="{7EC9EFDC-CE38-45E0-81A7-94C5E36DD4CF}">
          <p14:sldIdLst>
            <p14:sldId id="357"/>
            <p14:sldId id="358"/>
            <p14:sldId id="359"/>
            <p14:sldId id="360"/>
          </p14:sldIdLst>
        </p14:section>
        <p14:section name="Insert New Node in AVL" id="{0AE7C682-B18C-4B99-B653-42AFD503E407}">
          <p14:sldIdLst>
            <p14:sldId id="361"/>
            <p14:sldId id="362"/>
            <p14:sldId id="363"/>
            <p14:sldId id="364"/>
            <p14:sldId id="365"/>
            <p14:sldId id="366"/>
            <p14:sldId id="367"/>
            <p14:sldId id="368"/>
          </p14:sldIdLst>
        </p14:section>
        <p14:section name="Delete Node from AVL" id="{F8A3726B-2063-484E-9A0E-569964C1A921}">
          <p14:sldIdLst>
            <p14:sldId id="369"/>
            <p14:sldId id="370"/>
            <p14:sldId id="371"/>
            <p14:sldId id="372"/>
            <p14:sldId id="373"/>
            <p14:sldId id="374"/>
            <p14:sldId id="375"/>
            <p14:sldId id="376"/>
            <p14:sldId id="377"/>
          </p14:sldIdLst>
        </p14:section>
        <p14:section name="TREE TRAVERSAL" id="{F7B1EB3D-AD9B-433D-8FB5-535FA1F5B01A}">
          <p14:sldIdLst>
            <p14:sldId id="378"/>
            <p14:sldId id="379"/>
            <p14:sldId id="380"/>
            <p14:sldId id="381"/>
            <p14:sldId id="382"/>
            <p14:sldId id="383"/>
          </p14:sldIdLst>
        </p14:section>
        <p14:section name="SPANNING TREE" id="{8C48A120-2E57-4BBB-ADD8-CFC318CCF898}">
          <p14:sldIdLst>
            <p14:sldId id="384"/>
            <p14:sldId id="391"/>
            <p14:sldId id="385"/>
            <p14:sldId id="386"/>
            <p14:sldId id="387"/>
            <p14:sldId id="388"/>
            <p14:sldId id="389"/>
            <p14:sldId id="390"/>
            <p14:sldId id="392"/>
            <p14:sldId id="393"/>
            <p14:sldId id="402"/>
            <p14:sldId id="394"/>
            <p14:sldId id="395"/>
            <p14:sldId id="396"/>
            <p14:sldId id="397"/>
            <p14:sldId id="398"/>
            <p14:sldId id="399"/>
            <p14:sldId id="400"/>
            <p14:sldId id="403"/>
            <p14:sldId id="4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8F24FC"/>
    <a:srgbClr val="52536D"/>
    <a:srgbClr val="59E6DE"/>
    <a:srgbClr val="851BF6"/>
    <a:srgbClr val="0000FF"/>
    <a:srgbClr val="88ADE3"/>
    <a:srgbClr val="F8CECC"/>
    <a:srgbClr val="FFCD28"/>
    <a:srgbClr val="BCBC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15" autoAdjust="0"/>
    <p:restoredTop sz="94660"/>
  </p:normalViewPr>
  <p:slideViewPr>
    <p:cSldViewPr snapToGrid="0">
      <p:cViewPr varScale="1">
        <p:scale>
          <a:sx n="69" d="100"/>
          <a:sy n="69" d="100"/>
        </p:scale>
        <p:origin x="786" y="4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179995-24F5-4E30-AA3C-C6A49AA09FD3}" type="datetimeFigureOut">
              <a:rPr lang="en-PK" smtClean="0"/>
              <a:t>12/19/2022</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D36634-1409-4A8E-A296-BA8F1C547D97}" type="slidenum">
              <a:rPr lang="en-PK" smtClean="0"/>
              <a:t>‹#›</a:t>
            </a:fld>
            <a:endParaRPr lang="en-PK"/>
          </a:p>
        </p:txBody>
      </p:sp>
    </p:spTree>
    <p:extLst>
      <p:ext uri="{BB962C8B-B14F-4D97-AF65-F5344CB8AC3E}">
        <p14:creationId xmlns:p14="http://schemas.microsoft.com/office/powerpoint/2010/main" val="92282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357571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02565" y="427202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498722" y="4272028"/>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AECB3A91-E8FF-491D-9094-E8DA7D09D927}" type="datetimeFigureOut">
              <a:rPr lang="en-PK" smtClean="0"/>
              <a:t>12/19/2022</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FE84F414-AC98-41D6-86A2-7C0351A90181}" type="slidenum">
              <a:rPr lang="en-PK" smtClean="0"/>
              <a:t>‹#›</a:t>
            </a:fld>
            <a:endParaRPr lang="en-PK"/>
          </a:p>
        </p:txBody>
      </p:sp>
      <p:cxnSp>
        <p:nvCxnSpPr>
          <p:cNvPr id="8" name="Straight Connector 7"/>
          <p:cNvCxnSpPr/>
          <p:nvPr/>
        </p:nvCxnSpPr>
        <p:spPr>
          <a:xfrm flipV="1">
            <a:off x="8577915" y="4513477"/>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24013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CB3A91-E8FF-491D-9094-E8DA7D09D927}" type="datetimeFigureOut">
              <a:rPr lang="en-PK" smtClean="0"/>
              <a:t>12/19/2022</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FE84F414-AC98-41D6-86A2-7C0351A90181}" type="slidenum">
              <a:rPr lang="en-PK" smtClean="0"/>
              <a:t>‹#›</a:t>
            </a:fld>
            <a:endParaRPr lang="en-PK"/>
          </a:p>
        </p:txBody>
      </p:sp>
    </p:spTree>
    <p:extLst>
      <p:ext uri="{BB962C8B-B14F-4D97-AF65-F5344CB8AC3E}">
        <p14:creationId xmlns:p14="http://schemas.microsoft.com/office/powerpoint/2010/main" val="3624761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CB3A91-E8FF-491D-9094-E8DA7D09D927}" type="datetimeFigureOut">
              <a:rPr lang="en-PK" smtClean="0"/>
              <a:t>12/19/2022</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FE84F414-AC98-41D6-86A2-7C0351A90181}" type="slidenum">
              <a:rPr lang="en-PK" smtClean="0"/>
              <a:t>‹#›</a:t>
            </a:fld>
            <a:endParaRPr lang="en-PK"/>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08103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CB3A91-E8FF-491D-9094-E8DA7D09D927}" type="datetimeFigureOut">
              <a:rPr lang="en-PK" smtClean="0"/>
              <a:t>12/19/2022</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FE84F414-AC98-41D6-86A2-7C0351A90181}" type="slidenum">
              <a:rPr lang="en-PK" smtClean="0"/>
              <a:t>‹#›</a:t>
            </a:fld>
            <a:endParaRPr lang="en-PK"/>
          </a:p>
        </p:txBody>
      </p:sp>
    </p:spTree>
    <p:extLst>
      <p:ext uri="{BB962C8B-B14F-4D97-AF65-F5344CB8AC3E}">
        <p14:creationId xmlns:p14="http://schemas.microsoft.com/office/powerpoint/2010/main" val="3091539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CB3A91-E8FF-491D-9094-E8DA7D09D927}" type="datetimeFigureOut">
              <a:rPr lang="en-PK" smtClean="0"/>
              <a:t>12/19/2022</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FE84F414-AC98-41D6-86A2-7C0351A90181}" type="slidenum">
              <a:rPr lang="en-PK" smtClean="0"/>
              <a:t>‹#›</a:t>
            </a:fld>
            <a:endParaRPr lang="en-PK"/>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12310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CB3A91-E8FF-491D-9094-E8DA7D09D927}" type="datetimeFigureOut">
              <a:rPr lang="en-PK" smtClean="0"/>
              <a:t>12/19/2022</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FE84F414-AC98-41D6-86A2-7C0351A90181}" type="slidenum">
              <a:rPr lang="en-PK" smtClean="0"/>
              <a:t>‹#›</a:t>
            </a:fld>
            <a:endParaRPr lang="en-PK"/>
          </a:p>
        </p:txBody>
      </p:sp>
    </p:spTree>
    <p:extLst>
      <p:ext uri="{BB962C8B-B14F-4D97-AF65-F5344CB8AC3E}">
        <p14:creationId xmlns:p14="http://schemas.microsoft.com/office/powerpoint/2010/main" val="2947126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CB3A91-E8FF-491D-9094-E8DA7D09D927}" type="datetimeFigureOut">
              <a:rPr lang="en-PK" smtClean="0"/>
              <a:t>12/19/2022</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FE84F414-AC98-41D6-86A2-7C0351A90181}" type="slidenum">
              <a:rPr lang="en-PK" smtClean="0"/>
              <a:t>‹#›</a:t>
            </a:fld>
            <a:endParaRPr lang="en-PK"/>
          </a:p>
        </p:txBody>
      </p:sp>
    </p:spTree>
    <p:extLst>
      <p:ext uri="{BB962C8B-B14F-4D97-AF65-F5344CB8AC3E}">
        <p14:creationId xmlns:p14="http://schemas.microsoft.com/office/powerpoint/2010/main" val="3206213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E7AB9F-5517-44C7-A472-1740CA080117}"/>
              </a:ext>
            </a:extLst>
          </p:cNvPr>
          <p:cNvSpPr>
            <a:spLocks noGrp="1"/>
          </p:cNvSpPr>
          <p:nvPr>
            <p:ph type="title"/>
          </p:nvPr>
        </p:nvSpPr>
        <p:spPr/>
        <p:txBody>
          <a:bodyPr/>
          <a:lstStyle/>
          <a:p>
            <a:r>
              <a:rPr lang="en-US"/>
              <a:t>Click to edit Master title style</a:t>
            </a:r>
            <a:endParaRPr lang="en-PK"/>
          </a:p>
        </p:txBody>
      </p:sp>
      <p:sp>
        <p:nvSpPr>
          <p:cNvPr id="7" name="Date Placeholder 6">
            <a:extLst>
              <a:ext uri="{FF2B5EF4-FFF2-40B4-BE49-F238E27FC236}">
                <a16:creationId xmlns:a16="http://schemas.microsoft.com/office/drawing/2014/main" id="{CB056F78-E935-449E-B282-090E38D6BE40}"/>
              </a:ext>
            </a:extLst>
          </p:cNvPr>
          <p:cNvSpPr>
            <a:spLocks noGrp="1"/>
          </p:cNvSpPr>
          <p:nvPr>
            <p:ph type="dt" sz="half" idx="10"/>
          </p:nvPr>
        </p:nvSpPr>
        <p:spPr/>
        <p:txBody>
          <a:bodyPr/>
          <a:lstStyle/>
          <a:p>
            <a:fld id="{AECB3A91-E8FF-491D-9094-E8DA7D09D927}" type="datetimeFigureOut">
              <a:rPr lang="en-PK" smtClean="0"/>
              <a:t>12/19/2022</a:t>
            </a:fld>
            <a:endParaRPr lang="en-PK"/>
          </a:p>
        </p:txBody>
      </p:sp>
      <p:sp>
        <p:nvSpPr>
          <p:cNvPr id="8" name="Footer Placeholder 7">
            <a:extLst>
              <a:ext uri="{FF2B5EF4-FFF2-40B4-BE49-F238E27FC236}">
                <a16:creationId xmlns:a16="http://schemas.microsoft.com/office/drawing/2014/main" id="{DA68F733-B1F9-4C64-B984-985A442A566B}"/>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3C1D63A6-917F-4F61-9979-E4ECA4EC7577}"/>
              </a:ext>
            </a:extLst>
          </p:cNvPr>
          <p:cNvSpPr>
            <a:spLocks noGrp="1"/>
          </p:cNvSpPr>
          <p:nvPr>
            <p:ph type="sldNum" sz="quarter" idx="12"/>
          </p:nvPr>
        </p:nvSpPr>
        <p:spPr/>
        <p:txBody>
          <a:bodyPr/>
          <a:lstStyle/>
          <a:p>
            <a:fld id="{FE84F414-AC98-41D6-86A2-7C0351A90181}" type="slidenum">
              <a:rPr lang="en-PK" smtClean="0"/>
              <a:t>‹#›</a:t>
            </a:fld>
            <a:endParaRPr lang="en-PK"/>
          </a:p>
        </p:txBody>
      </p:sp>
    </p:spTree>
    <p:extLst>
      <p:ext uri="{BB962C8B-B14F-4D97-AF65-F5344CB8AC3E}">
        <p14:creationId xmlns:p14="http://schemas.microsoft.com/office/powerpoint/2010/main" val="1243629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CB3A91-E8FF-491D-9094-E8DA7D09D927}" type="datetimeFigureOut">
              <a:rPr lang="en-PK" smtClean="0"/>
              <a:t>12/19/2022</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FE84F414-AC98-41D6-86A2-7C0351A90181}" type="slidenum">
              <a:rPr lang="en-PK" smtClean="0"/>
              <a:t>‹#›</a:t>
            </a:fld>
            <a:endParaRPr lang="en-PK"/>
          </a:p>
        </p:txBody>
      </p:sp>
    </p:spTree>
    <p:extLst>
      <p:ext uri="{BB962C8B-B14F-4D97-AF65-F5344CB8AC3E}">
        <p14:creationId xmlns:p14="http://schemas.microsoft.com/office/powerpoint/2010/main" val="2542697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CB3A91-E8FF-491D-9094-E8DA7D09D927}" type="datetimeFigureOut">
              <a:rPr lang="en-PK" smtClean="0"/>
              <a:t>12/19/2022</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FE84F414-AC98-41D6-86A2-7C0351A90181}" type="slidenum">
              <a:rPr lang="en-PK" smtClean="0"/>
              <a:t>‹#›</a:t>
            </a:fld>
            <a:endParaRPr lang="en-PK"/>
          </a:p>
        </p:txBody>
      </p:sp>
    </p:spTree>
    <p:extLst>
      <p:ext uri="{BB962C8B-B14F-4D97-AF65-F5344CB8AC3E}">
        <p14:creationId xmlns:p14="http://schemas.microsoft.com/office/powerpoint/2010/main" val="2412789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CB3A91-E8FF-491D-9094-E8DA7D09D927}" type="datetimeFigureOut">
              <a:rPr lang="en-PK" smtClean="0"/>
              <a:t>12/19/2022</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FE84F414-AC98-41D6-86A2-7C0351A90181}" type="slidenum">
              <a:rPr lang="en-PK" smtClean="0"/>
              <a:t>‹#›</a:t>
            </a:fld>
            <a:endParaRPr lang="en-PK"/>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798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ECB3A91-E8FF-491D-9094-E8DA7D09D927}" type="datetimeFigureOut">
              <a:rPr lang="en-PK" smtClean="0"/>
              <a:t>12/19/2022</a:t>
            </a:fld>
            <a:endParaRPr lang="en-PK"/>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PK"/>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E84F414-AC98-41D6-86A2-7C0351A90181}" type="slidenum">
              <a:rPr lang="en-PK" smtClean="0"/>
              <a:t>‹#›</a:t>
            </a:fld>
            <a:endParaRPr lang="en-PK"/>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631C3FE-2E22-48FD-B1D6-A94CEF132B7F}"/>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10440537" y="18325"/>
            <a:ext cx="1751463" cy="1751463"/>
          </a:xfrm>
          <a:prstGeom prst="rect">
            <a:avLst/>
          </a:prstGeom>
        </p:spPr>
      </p:pic>
    </p:spTree>
    <p:extLst>
      <p:ext uri="{BB962C8B-B14F-4D97-AF65-F5344CB8AC3E}">
        <p14:creationId xmlns:p14="http://schemas.microsoft.com/office/powerpoint/2010/main" val="2837146313"/>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6.tmp"/><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9.tmp"/><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1.tmp"/><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4.tmp"/><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5.tmp"/><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9.tmp"/><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image" Target="../media/image80.tmp"/><Relationship Id="rId1" Type="http://schemas.openxmlformats.org/officeDocument/2006/relationships/slideLayout" Target="../slideLayouts/slideLayout2.xml"/><Relationship Id="rId5" Type="http://schemas.openxmlformats.org/officeDocument/2006/relationships/image" Target="../media/image83.tmp"/><Relationship Id="rId4" Type="http://schemas.openxmlformats.org/officeDocument/2006/relationships/image" Target="../media/image82.tmp"/></Relationships>
</file>

<file path=ppt/slides/_rels/slide132.xml.rels><?xml version="1.0" encoding="UTF-8" standalone="yes"?>
<Relationships xmlns="http://schemas.openxmlformats.org/package/2006/relationships"><Relationship Id="rId2" Type="http://schemas.openxmlformats.org/officeDocument/2006/relationships/image" Target="../media/image84.tmp"/><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image" Target="../media/image85.tmp"/><Relationship Id="rId1" Type="http://schemas.openxmlformats.org/officeDocument/2006/relationships/slideLayout" Target="../slideLayouts/slideLayout2.xml"/><Relationship Id="rId4" Type="http://schemas.openxmlformats.org/officeDocument/2006/relationships/image" Target="../media/image87.tmp"/></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9.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3.tmp"/><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5.gi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mp"/><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7E90-FAFD-4EE0-A274-280E567FE023}"/>
              </a:ext>
            </a:extLst>
          </p:cNvPr>
          <p:cNvSpPr>
            <a:spLocks noGrp="1"/>
          </p:cNvSpPr>
          <p:nvPr>
            <p:ph type="ctrTitle"/>
          </p:nvPr>
        </p:nvSpPr>
        <p:spPr>
          <a:xfrm>
            <a:off x="492879" y="3716594"/>
            <a:ext cx="7780965" cy="2477730"/>
          </a:xfrm>
        </p:spPr>
        <p:txBody>
          <a:bodyPr>
            <a:normAutofit fontScale="90000"/>
          </a:bodyPr>
          <a:lstStyle/>
          <a:p>
            <a:pPr algn="ctr"/>
            <a:r>
              <a:rPr lang="en-US" sz="8000" dirty="0"/>
              <a:t>Data Structures and algorithms </a:t>
            </a:r>
            <a:br>
              <a:rPr lang="en-US" sz="8000" dirty="0"/>
            </a:br>
            <a:r>
              <a:rPr lang="en-US" sz="8000" dirty="0">
                <a:solidFill>
                  <a:srgbClr val="FF0000"/>
                </a:solidFill>
              </a:rPr>
              <a:t>TREE DATA STRUCTURE</a:t>
            </a:r>
            <a:endParaRPr lang="en-PK" sz="8000" dirty="0">
              <a:solidFill>
                <a:srgbClr val="FF0000"/>
              </a:solidFill>
            </a:endParaRP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29583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fontScale="92500" lnSpcReduction="20000"/>
          </a:bodyPr>
          <a:lstStyle/>
          <a:p>
            <a:pPr marL="514350" indent="-514350" fontAlgn="base">
              <a:lnSpc>
                <a:spcPct val="140000"/>
              </a:lnSpc>
              <a:buFont typeface="+mj-lt"/>
              <a:buAutoNum type="arabicPeriod"/>
            </a:pPr>
            <a:r>
              <a:rPr lang="en-US" sz="2800" dirty="0"/>
              <a:t>Pre-order Traversal </a:t>
            </a:r>
          </a:p>
          <a:p>
            <a:pPr marL="514350" indent="-514350" fontAlgn="base">
              <a:lnSpc>
                <a:spcPct val="140000"/>
              </a:lnSpc>
              <a:buFont typeface="+mj-lt"/>
              <a:buAutoNum type="arabicPeriod"/>
            </a:pPr>
            <a:r>
              <a:rPr lang="en-US" sz="2800" dirty="0"/>
              <a:t>Post-order Traversal  </a:t>
            </a:r>
          </a:p>
          <a:p>
            <a:pPr marL="514350" indent="-514350" fontAlgn="base">
              <a:lnSpc>
                <a:spcPct val="140000"/>
              </a:lnSpc>
              <a:buFont typeface="+mj-lt"/>
              <a:buAutoNum type="arabicPeriod"/>
            </a:pPr>
            <a:r>
              <a:rPr lang="en-US" sz="2800" dirty="0"/>
              <a:t>In-order Traversal </a:t>
            </a:r>
          </a:p>
          <a:p>
            <a:pPr fontAlgn="base">
              <a:lnSpc>
                <a:spcPct val="140000"/>
              </a:lnSpc>
            </a:pPr>
            <a:r>
              <a:rPr lang="en-US" sz="2400" dirty="0"/>
              <a:t> </a:t>
            </a:r>
            <a:r>
              <a:rPr lang="en-US" sz="3200" b="1" dirty="0">
                <a:solidFill>
                  <a:srgbClr val="FF0000"/>
                </a:solidFill>
              </a:rPr>
              <a:t>Notion </a:t>
            </a:r>
          </a:p>
          <a:p>
            <a:pPr fontAlgn="base">
              <a:lnSpc>
                <a:spcPct val="140000"/>
              </a:lnSpc>
            </a:pPr>
            <a:r>
              <a:rPr lang="en-US" sz="2400" dirty="0"/>
              <a:t> </a:t>
            </a:r>
            <a:r>
              <a:rPr lang="en-US" sz="3000" b="1" dirty="0">
                <a:solidFill>
                  <a:srgbClr val="FF0000"/>
                </a:solidFill>
              </a:rPr>
              <a:t>P:</a:t>
            </a:r>
            <a:r>
              <a:rPr lang="en-US" sz="3000" dirty="0"/>
              <a:t> Visit the parent node</a:t>
            </a:r>
          </a:p>
          <a:p>
            <a:pPr fontAlgn="base">
              <a:lnSpc>
                <a:spcPct val="140000"/>
              </a:lnSpc>
            </a:pPr>
            <a:r>
              <a:rPr lang="en-US" sz="3000" dirty="0"/>
              <a:t> </a:t>
            </a:r>
            <a:r>
              <a:rPr lang="en-US" sz="3000" b="1" dirty="0">
                <a:solidFill>
                  <a:srgbClr val="FF0000"/>
                </a:solidFill>
              </a:rPr>
              <a:t>L:</a:t>
            </a:r>
            <a:r>
              <a:rPr lang="en-US" sz="3000" dirty="0"/>
              <a:t> Visit the left subtree </a:t>
            </a:r>
          </a:p>
          <a:p>
            <a:pPr fontAlgn="base">
              <a:lnSpc>
                <a:spcPct val="140000"/>
              </a:lnSpc>
            </a:pPr>
            <a:r>
              <a:rPr lang="en-US" sz="3000" dirty="0"/>
              <a:t> </a:t>
            </a:r>
            <a:r>
              <a:rPr lang="en-US" sz="3000" b="1" dirty="0">
                <a:solidFill>
                  <a:srgbClr val="FF0000"/>
                </a:solidFill>
              </a:rPr>
              <a:t>R:</a:t>
            </a:r>
            <a:r>
              <a:rPr lang="en-US" sz="3000" dirty="0"/>
              <a:t> Visit the right subtree</a:t>
            </a:r>
            <a:endParaRPr lang="en-US" sz="3900" b="1" dirty="0"/>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Tree>
    <p:extLst>
      <p:ext uri="{BB962C8B-B14F-4D97-AF65-F5344CB8AC3E}">
        <p14:creationId xmlns:p14="http://schemas.microsoft.com/office/powerpoint/2010/main" val="9226203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l"/>
            <a:r>
              <a:rPr lang="en-US" sz="3200" b="1" i="0" dirty="0">
                <a:solidFill>
                  <a:srgbClr val="25265E"/>
                </a:solidFill>
                <a:effectLst/>
                <a:latin typeface="euclid_circular_a"/>
              </a:rPr>
              <a:t>Algorithm:</a:t>
            </a:r>
          </a:p>
          <a:p>
            <a:pPr marL="457200" indent="-457200" algn="l">
              <a:buFont typeface="+mj-lt"/>
              <a:buAutoNum type="arabicPeriod" startAt="6"/>
            </a:pPr>
            <a:r>
              <a:rPr lang="en-US" sz="2400" b="0" i="0" dirty="0">
                <a:effectLst/>
                <a:latin typeface="euclid_circular_a"/>
              </a:rPr>
              <a:t>Make x as the parent of y.</a:t>
            </a:r>
            <a:endParaRPr lang="en-US" sz="2400" dirty="0">
              <a:solidFill>
                <a:srgbClr val="FF0000"/>
              </a:solidFill>
              <a:latin typeface="euclid_circular_a"/>
            </a:endParaRPr>
          </a:p>
          <a:p>
            <a:pPr marL="457200" indent="-457200" algn="l">
              <a:buFont typeface="+mj-lt"/>
              <a:buAutoNum type="arabicPeriod" startAt="6"/>
            </a:pPr>
            <a:endParaRPr lang="en-US" sz="2400" b="1" i="0" dirty="0">
              <a:solidFill>
                <a:srgbClr val="FF0000"/>
              </a:solidFill>
              <a:effectLst/>
              <a:latin typeface="euclid_circular_a"/>
            </a:endParaRPr>
          </a:p>
          <a:p>
            <a:pPr marL="457200" indent="-457200" algn="l">
              <a:buFont typeface="+mj-lt"/>
              <a:buAutoNum type="arabicPeriod" startAt="6"/>
            </a:pPr>
            <a:endParaRPr lang="en-US" sz="2400" b="1" dirty="0">
              <a:solidFill>
                <a:srgbClr val="FF0000"/>
              </a:solidFill>
              <a:latin typeface="euclid_circular_a"/>
            </a:endParaRPr>
          </a:p>
          <a:p>
            <a:pPr marL="457200" indent="-457200" algn="l">
              <a:buFont typeface="+mj-lt"/>
              <a:buAutoNum type="arabicPeriod" startAt="6"/>
            </a:pPr>
            <a:endParaRPr lang="en-US" sz="2400" b="1" i="0" dirty="0">
              <a:solidFill>
                <a:srgbClr val="FF0000"/>
              </a:solidFill>
              <a:effectLst/>
              <a:latin typeface="euclid_circular_a"/>
            </a:endParaRPr>
          </a:p>
          <a:p>
            <a:pPr marL="0" indent="0" algn="l">
              <a:buNone/>
            </a:pPr>
            <a:r>
              <a:rPr lang="en-US" sz="2400" b="1" i="0" dirty="0">
                <a:solidFill>
                  <a:srgbClr val="FF0000"/>
                </a:solidFill>
                <a:effectLst/>
                <a:latin typeface="euclid_circular_a"/>
              </a:rPr>
              <a:t>Assign x as the parent of y.</a:t>
            </a:r>
            <a:endParaRPr lang="en-US" sz="2400" b="0"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FFC6C28D-2343-47E0-8921-E366945440BD}"/>
              </a:ext>
            </a:extLst>
          </p:cNvPr>
          <p:cNvPicPr>
            <a:picLocks noChangeAspect="1"/>
          </p:cNvPicPr>
          <p:nvPr/>
        </p:nvPicPr>
        <p:blipFill rotWithShape="1">
          <a:blip r:embed="rId2">
            <a:extLst>
              <a:ext uri="{28A0092B-C50C-407E-A947-70E740481C1C}">
                <a14:useLocalDpi xmlns:a14="http://schemas.microsoft.com/office/drawing/2010/main" val="0"/>
              </a:ext>
            </a:extLst>
          </a:blip>
          <a:srcRect l="57895" t="52322" r="30000" b="20121"/>
          <a:stretch/>
        </p:blipFill>
        <p:spPr>
          <a:xfrm>
            <a:off x="6593111" y="1814051"/>
            <a:ext cx="3866148" cy="4738133"/>
          </a:xfrm>
          <a:prstGeom prst="rect">
            <a:avLst/>
          </a:prstGeom>
        </p:spPr>
      </p:pic>
    </p:spTree>
    <p:extLst>
      <p:ext uri="{BB962C8B-B14F-4D97-AF65-F5344CB8AC3E}">
        <p14:creationId xmlns:p14="http://schemas.microsoft.com/office/powerpoint/2010/main" val="26996710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l"/>
            <a:r>
              <a:rPr lang="en-US" sz="3200" b="1" i="0" dirty="0">
                <a:solidFill>
                  <a:srgbClr val="25265E"/>
                </a:solidFill>
                <a:effectLst/>
                <a:latin typeface="euclid_circular_a"/>
              </a:rPr>
              <a:t>Algorithm:</a:t>
            </a:r>
          </a:p>
          <a:p>
            <a:pPr marL="457200" indent="-457200" algn="l">
              <a:buFont typeface="+mj-lt"/>
              <a:buAutoNum type="arabicPeriod"/>
            </a:pPr>
            <a:r>
              <a:rPr lang="en-US" sz="2400" b="0" i="0" dirty="0">
                <a:effectLst/>
                <a:latin typeface="euclid_circular_a"/>
              </a:rPr>
              <a:t>In left-right rotation, the arrangements are first shifted to the left and then to the right.</a:t>
            </a:r>
          </a:p>
          <a:p>
            <a:pPr marL="457200" indent="-457200" algn="l">
              <a:buFont typeface="+mj-lt"/>
              <a:buAutoNum type="arabicPeriod"/>
            </a:pPr>
            <a:r>
              <a:rPr lang="en-US" sz="2400" b="0" i="0" dirty="0">
                <a:effectLst/>
                <a:latin typeface="euclid_circular_a"/>
              </a:rPr>
              <a:t>Do left rotation on x-y.</a:t>
            </a:r>
            <a:endParaRPr lang="en-US" sz="2400" b="1" i="0" dirty="0">
              <a:solidFill>
                <a:srgbClr val="FF0000"/>
              </a:solidFill>
              <a:effectLst/>
              <a:latin typeface="euclid_circular_a"/>
            </a:endParaRPr>
          </a:p>
          <a:p>
            <a:pPr marL="457200" indent="-457200" algn="l">
              <a:buFont typeface="+mj-lt"/>
              <a:buAutoNum type="arabicPeriod"/>
            </a:pPr>
            <a:endParaRPr lang="en-US" sz="2400" b="1" dirty="0">
              <a:solidFill>
                <a:srgbClr val="FF0000"/>
              </a:solidFill>
              <a:latin typeface="euclid_circular_a"/>
            </a:endParaRPr>
          </a:p>
          <a:p>
            <a:pPr marL="457200" indent="-457200" algn="l">
              <a:buFont typeface="+mj-lt"/>
              <a:buAutoNum type="arabicPeriod"/>
            </a:pPr>
            <a:endParaRPr lang="en-US" sz="2400" b="1" i="0" dirty="0">
              <a:solidFill>
                <a:srgbClr val="FF0000"/>
              </a:solidFill>
              <a:effectLst/>
              <a:latin typeface="euclid_circular_a"/>
            </a:endParaRPr>
          </a:p>
          <a:p>
            <a:pPr marL="0" indent="0" algn="l">
              <a:buNone/>
            </a:pPr>
            <a:r>
              <a:rPr lang="en-US" sz="2400" b="1" i="0" dirty="0">
                <a:solidFill>
                  <a:srgbClr val="FF0000"/>
                </a:solidFill>
                <a:effectLst/>
                <a:latin typeface="euclid_circular_a"/>
              </a:rPr>
              <a:t>Left rotate x-y</a:t>
            </a:r>
            <a:endParaRPr lang="en-US" sz="2400" b="0"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171DBB89-F96A-410F-9E39-78FCAC35573D}"/>
              </a:ext>
            </a:extLst>
          </p:cNvPr>
          <p:cNvPicPr>
            <a:picLocks noChangeAspect="1"/>
          </p:cNvPicPr>
          <p:nvPr/>
        </p:nvPicPr>
        <p:blipFill rotWithShape="1">
          <a:blip r:embed="rId2">
            <a:extLst>
              <a:ext uri="{28A0092B-C50C-407E-A947-70E740481C1C}">
                <a14:useLocalDpi xmlns:a14="http://schemas.microsoft.com/office/drawing/2010/main" val="0"/>
              </a:ext>
            </a:extLst>
          </a:blip>
          <a:srcRect l="47500" t="45173" r="20526" b="23787"/>
          <a:stretch/>
        </p:blipFill>
        <p:spPr>
          <a:xfrm>
            <a:off x="6096000" y="3276600"/>
            <a:ext cx="5376672" cy="2810032"/>
          </a:xfrm>
          <a:prstGeom prst="rect">
            <a:avLst/>
          </a:prstGeom>
        </p:spPr>
      </p:pic>
    </p:spTree>
    <p:extLst>
      <p:ext uri="{BB962C8B-B14F-4D97-AF65-F5344CB8AC3E}">
        <p14:creationId xmlns:p14="http://schemas.microsoft.com/office/powerpoint/2010/main" val="28647536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l"/>
            <a:r>
              <a:rPr lang="en-US" sz="3200" b="1" i="0" dirty="0">
                <a:solidFill>
                  <a:srgbClr val="25265E"/>
                </a:solidFill>
                <a:effectLst/>
                <a:latin typeface="euclid_circular_a"/>
              </a:rPr>
              <a:t>Algorithm:</a:t>
            </a:r>
          </a:p>
          <a:p>
            <a:pPr marL="457200" indent="-457200" algn="l">
              <a:buFont typeface="+mj-lt"/>
              <a:buAutoNum type="arabicPeriod" startAt="3"/>
            </a:pPr>
            <a:r>
              <a:rPr lang="en-US" sz="2400" b="0" i="0" dirty="0">
                <a:effectLst/>
                <a:latin typeface="euclid_circular_a"/>
              </a:rPr>
              <a:t>Do right rotation on y-z.</a:t>
            </a:r>
            <a:endParaRPr lang="en-US" sz="2400" b="1" dirty="0">
              <a:solidFill>
                <a:srgbClr val="FF0000"/>
              </a:solidFill>
              <a:latin typeface="euclid_circular_a"/>
            </a:endParaRPr>
          </a:p>
          <a:p>
            <a:pPr marL="457200" indent="-457200" algn="l">
              <a:buFont typeface="+mj-lt"/>
              <a:buAutoNum type="arabicPeriod" startAt="3"/>
            </a:pPr>
            <a:endParaRPr lang="en-US" sz="2400" b="1" i="0" dirty="0">
              <a:solidFill>
                <a:srgbClr val="FF0000"/>
              </a:solidFill>
              <a:effectLst/>
              <a:latin typeface="euclid_circular_a"/>
            </a:endParaRPr>
          </a:p>
          <a:p>
            <a:pPr marL="457200" indent="-457200" algn="l">
              <a:buFont typeface="+mj-lt"/>
              <a:buAutoNum type="arabicPeriod" startAt="3"/>
            </a:pPr>
            <a:endParaRPr lang="en-US" sz="2400" b="1" dirty="0">
              <a:solidFill>
                <a:srgbClr val="FF0000"/>
              </a:solidFill>
              <a:latin typeface="euclid_circular_a"/>
            </a:endParaRPr>
          </a:p>
          <a:p>
            <a:pPr marL="457200" indent="-457200" algn="l">
              <a:buFont typeface="+mj-lt"/>
              <a:buAutoNum type="arabicPeriod" startAt="3"/>
            </a:pPr>
            <a:endParaRPr lang="en-US" sz="2400" b="1" i="0" dirty="0">
              <a:solidFill>
                <a:srgbClr val="FF0000"/>
              </a:solidFill>
              <a:effectLst/>
              <a:latin typeface="euclid_circular_a"/>
            </a:endParaRPr>
          </a:p>
          <a:p>
            <a:pPr marL="0" indent="0" algn="l">
              <a:buNone/>
            </a:pPr>
            <a:r>
              <a:rPr lang="en-US" sz="2400" b="1" i="0" dirty="0">
                <a:solidFill>
                  <a:srgbClr val="FF0000"/>
                </a:solidFill>
                <a:effectLst/>
                <a:latin typeface="euclid_circular_a"/>
              </a:rPr>
              <a:t>Right rotate z-y</a:t>
            </a:r>
            <a:endParaRPr lang="en-US" sz="2400" b="0"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3625AFF6-514A-43C1-97D7-67B462F0BA1D}"/>
              </a:ext>
            </a:extLst>
          </p:cNvPr>
          <p:cNvPicPr>
            <a:picLocks noChangeAspect="1"/>
          </p:cNvPicPr>
          <p:nvPr/>
        </p:nvPicPr>
        <p:blipFill rotWithShape="1">
          <a:blip r:embed="rId2">
            <a:extLst>
              <a:ext uri="{28A0092B-C50C-407E-A947-70E740481C1C}">
                <a14:useLocalDpi xmlns:a14="http://schemas.microsoft.com/office/drawing/2010/main" val="0"/>
              </a:ext>
            </a:extLst>
          </a:blip>
          <a:srcRect l="47763" t="35885" r="18816" b="34541"/>
          <a:stretch/>
        </p:blipFill>
        <p:spPr>
          <a:xfrm>
            <a:off x="5308389" y="3080082"/>
            <a:ext cx="6097547" cy="2904737"/>
          </a:xfrm>
          <a:prstGeom prst="rect">
            <a:avLst/>
          </a:prstGeom>
        </p:spPr>
      </p:pic>
    </p:spTree>
    <p:extLst>
      <p:ext uri="{BB962C8B-B14F-4D97-AF65-F5344CB8AC3E}">
        <p14:creationId xmlns:p14="http://schemas.microsoft.com/office/powerpoint/2010/main" val="31028411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l"/>
            <a:r>
              <a:rPr lang="en-US" sz="3200" b="1" i="0" dirty="0">
                <a:solidFill>
                  <a:srgbClr val="25265E"/>
                </a:solidFill>
                <a:effectLst/>
                <a:latin typeface="euclid_circular_a"/>
              </a:rPr>
              <a:t>Algorithm:</a:t>
            </a:r>
          </a:p>
          <a:p>
            <a:pPr marL="0" indent="0" algn="l">
              <a:buNone/>
            </a:pPr>
            <a:r>
              <a:rPr lang="en-US" sz="2400" b="0" i="0" dirty="0">
                <a:effectLst/>
                <a:latin typeface="euclid_circular_a"/>
              </a:rPr>
              <a:t>In left-right rotation, the arrangements are first shifted to the right and then to the left.</a:t>
            </a:r>
          </a:p>
          <a:p>
            <a:pPr marL="457200" indent="-457200" algn="l">
              <a:buFont typeface="+mj-lt"/>
              <a:buAutoNum type="arabicPeriod"/>
            </a:pPr>
            <a:r>
              <a:rPr lang="en-US" sz="2400" b="0" i="0" dirty="0">
                <a:effectLst/>
                <a:latin typeface="euclid_circular_a"/>
              </a:rPr>
              <a:t>Do right rotation on x-y.</a:t>
            </a:r>
            <a:endParaRPr lang="en-US" sz="2400" b="1" i="0" dirty="0">
              <a:solidFill>
                <a:srgbClr val="FF0000"/>
              </a:solidFill>
              <a:effectLst/>
              <a:latin typeface="euclid_circular_a"/>
            </a:endParaRPr>
          </a:p>
          <a:p>
            <a:pPr marL="457200" indent="-457200" algn="l">
              <a:buFont typeface="+mj-lt"/>
              <a:buAutoNum type="arabicPeriod"/>
            </a:pPr>
            <a:endParaRPr lang="en-US" sz="2400" b="1" dirty="0">
              <a:solidFill>
                <a:srgbClr val="FF0000"/>
              </a:solidFill>
              <a:latin typeface="euclid_circular_a"/>
            </a:endParaRPr>
          </a:p>
          <a:p>
            <a:pPr marL="457200" indent="-457200" algn="l">
              <a:buFont typeface="+mj-lt"/>
              <a:buAutoNum type="arabicPeriod"/>
            </a:pPr>
            <a:endParaRPr lang="en-US" sz="2400" b="1" i="0" dirty="0">
              <a:solidFill>
                <a:srgbClr val="FF0000"/>
              </a:solidFill>
              <a:effectLst/>
              <a:latin typeface="euclid_circular_a"/>
            </a:endParaRPr>
          </a:p>
          <a:p>
            <a:pPr marL="0" indent="0" algn="l">
              <a:buNone/>
            </a:pPr>
            <a:r>
              <a:rPr lang="en-US" sz="2400" b="1" i="0" dirty="0">
                <a:solidFill>
                  <a:srgbClr val="FF0000"/>
                </a:solidFill>
                <a:effectLst/>
                <a:latin typeface="euclid_circular_a"/>
              </a:rPr>
              <a:t>Right rotate x-y</a:t>
            </a:r>
            <a:endParaRPr lang="en-US" sz="2400" b="0"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7ACF5D22-0BCF-446A-A2DA-734525D1DC23}"/>
              </a:ext>
            </a:extLst>
          </p:cNvPr>
          <p:cNvPicPr>
            <a:picLocks noChangeAspect="1"/>
          </p:cNvPicPr>
          <p:nvPr/>
        </p:nvPicPr>
        <p:blipFill rotWithShape="1">
          <a:blip r:embed="rId2">
            <a:extLst>
              <a:ext uri="{28A0092B-C50C-407E-A947-70E740481C1C}">
                <a14:useLocalDpi xmlns:a14="http://schemas.microsoft.com/office/drawing/2010/main" val="0"/>
              </a:ext>
            </a:extLst>
          </a:blip>
          <a:srcRect l="47368" t="40529" r="20263" b="29521"/>
          <a:stretch/>
        </p:blipFill>
        <p:spPr>
          <a:xfrm>
            <a:off x="5532546" y="3355368"/>
            <a:ext cx="5841306" cy="2909734"/>
          </a:xfrm>
          <a:prstGeom prst="rect">
            <a:avLst/>
          </a:prstGeom>
        </p:spPr>
      </p:pic>
    </p:spTree>
    <p:extLst>
      <p:ext uri="{BB962C8B-B14F-4D97-AF65-F5344CB8AC3E}">
        <p14:creationId xmlns:p14="http://schemas.microsoft.com/office/powerpoint/2010/main" val="35940510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l"/>
            <a:r>
              <a:rPr lang="en-US" sz="3200" b="1" i="0" dirty="0">
                <a:solidFill>
                  <a:srgbClr val="25265E"/>
                </a:solidFill>
                <a:effectLst/>
                <a:latin typeface="euclid_circular_a"/>
              </a:rPr>
              <a:t>Algorithm:</a:t>
            </a:r>
          </a:p>
          <a:p>
            <a:pPr marL="0" indent="0" algn="l">
              <a:buNone/>
            </a:pPr>
            <a:r>
              <a:rPr lang="en-US" sz="2400" b="0" i="0" dirty="0">
                <a:effectLst/>
                <a:latin typeface="euclid_circular_a"/>
              </a:rPr>
              <a:t>In left-right rotation, the arrangements are first shifted to the right and then to the left.</a:t>
            </a:r>
          </a:p>
          <a:p>
            <a:pPr marL="457200" indent="-457200" algn="l">
              <a:buFont typeface="+mj-lt"/>
              <a:buAutoNum type="arabicPeriod" startAt="2"/>
            </a:pPr>
            <a:r>
              <a:rPr lang="en-US" sz="2400" b="0" i="0" dirty="0">
                <a:effectLst/>
                <a:latin typeface="euclid_circular_a"/>
              </a:rPr>
              <a:t>Do left rotation on z-y.</a:t>
            </a:r>
            <a:endParaRPr lang="en-US" sz="2400" b="1" dirty="0">
              <a:solidFill>
                <a:srgbClr val="FF0000"/>
              </a:solidFill>
              <a:latin typeface="euclid_circular_a"/>
            </a:endParaRPr>
          </a:p>
          <a:p>
            <a:pPr marL="457200" indent="-457200" algn="l">
              <a:buFont typeface="+mj-lt"/>
              <a:buAutoNum type="arabicPeriod" startAt="2"/>
            </a:pPr>
            <a:endParaRPr lang="en-US" sz="2400" b="1" i="0" dirty="0">
              <a:solidFill>
                <a:srgbClr val="FF0000"/>
              </a:solidFill>
              <a:effectLst/>
              <a:latin typeface="euclid_circular_a"/>
            </a:endParaRPr>
          </a:p>
          <a:p>
            <a:pPr marL="457200" indent="-457200" algn="l">
              <a:buFont typeface="+mj-lt"/>
              <a:buAutoNum type="arabicPeriod" startAt="2"/>
            </a:pPr>
            <a:endParaRPr lang="en-US" sz="2400" b="1" i="0" dirty="0">
              <a:solidFill>
                <a:srgbClr val="FF0000"/>
              </a:solidFill>
              <a:effectLst/>
              <a:latin typeface="euclid_circular_a"/>
            </a:endParaRPr>
          </a:p>
          <a:p>
            <a:pPr marL="0" indent="0" algn="l">
              <a:buNone/>
            </a:pPr>
            <a:r>
              <a:rPr lang="en-US" sz="2400" b="1" i="0" dirty="0">
                <a:solidFill>
                  <a:srgbClr val="FF0000"/>
                </a:solidFill>
                <a:effectLst/>
                <a:latin typeface="euclid_circular_a"/>
              </a:rPr>
              <a:t>Left rotate z-y</a:t>
            </a:r>
            <a:endParaRPr lang="en-US" sz="2400" b="0"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02E76BFC-8EBC-45FC-9FA9-73FEAC49DE32}"/>
              </a:ext>
            </a:extLst>
          </p:cNvPr>
          <p:cNvPicPr>
            <a:picLocks noChangeAspect="1"/>
          </p:cNvPicPr>
          <p:nvPr/>
        </p:nvPicPr>
        <p:blipFill rotWithShape="1">
          <a:blip r:embed="rId2">
            <a:extLst>
              <a:ext uri="{28A0092B-C50C-407E-A947-70E740481C1C}">
                <a14:useLocalDpi xmlns:a14="http://schemas.microsoft.com/office/drawing/2010/main" val="0"/>
              </a:ext>
            </a:extLst>
          </a:blip>
          <a:srcRect l="48750" t="44195" r="20789" b="26964"/>
          <a:stretch/>
        </p:blipFill>
        <p:spPr>
          <a:xfrm>
            <a:off x="5478378" y="3169278"/>
            <a:ext cx="6152147" cy="3135869"/>
          </a:xfrm>
          <a:prstGeom prst="rect">
            <a:avLst/>
          </a:prstGeom>
        </p:spPr>
      </p:pic>
    </p:spTree>
    <p:extLst>
      <p:ext uri="{BB962C8B-B14F-4D97-AF65-F5344CB8AC3E}">
        <p14:creationId xmlns:p14="http://schemas.microsoft.com/office/powerpoint/2010/main" val="755938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l"/>
            <a:r>
              <a:rPr lang="en-US" sz="3200" b="1" i="0" dirty="0">
                <a:solidFill>
                  <a:srgbClr val="25265E"/>
                </a:solidFill>
                <a:effectLst/>
                <a:latin typeface="euclid_circular_a"/>
              </a:rPr>
              <a:t>Algorithm to insert a newNode</a:t>
            </a:r>
          </a:p>
          <a:p>
            <a:pPr algn="l"/>
            <a:r>
              <a:rPr lang="en-US" sz="2400" b="0" i="0" dirty="0">
                <a:effectLst/>
                <a:latin typeface="euclid_circular_a"/>
              </a:rPr>
              <a:t>A newNode is always inserted as a leaf node with balance factor equal to 0.</a:t>
            </a:r>
          </a:p>
          <a:p>
            <a:pPr algn="l"/>
            <a:r>
              <a:rPr lang="en-US" sz="2400" b="0" i="0" dirty="0">
                <a:effectLst/>
                <a:latin typeface="euclid_circular_a"/>
              </a:rPr>
              <a:t>Let the initial tree be:</a:t>
            </a:r>
            <a:endParaRPr lang="en-US" sz="2400" b="1" i="0" dirty="0">
              <a:solidFill>
                <a:srgbClr val="FF0000"/>
              </a:solidFill>
              <a:effectLst/>
              <a:latin typeface="euclid_circular_a"/>
            </a:endParaRPr>
          </a:p>
          <a:p>
            <a:pPr marL="457200" indent="-457200" algn="l">
              <a:buFont typeface="+mj-lt"/>
              <a:buAutoNum type="arabicPeriod" startAt="2"/>
            </a:pPr>
            <a:endParaRPr lang="en-US" sz="2400" b="1" i="0" dirty="0">
              <a:solidFill>
                <a:srgbClr val="FF0000"/>
              </a:solidFill>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194360F-7D5C-4C60-B3D2-74F401A45C0F}"/>
              </a:ext>
            </a:extLst>
          </p:cNvPr>
          <p:cNvPicPr>
            <a:picLocks noChangeAspect="1"/>
          </p:cNvPicPr>
          <p:nvPr/>
        </p:nvPicPr>
        <p:blipFill rotWithShape="1">
          <a:blip r:embed="rId2">
            <a:extLst>
              <a:ext uri="{28A0092B-C50C-407E-A947-70E740481C1C}">
                <a14:useLocalDpi xmlns:a14="http://schemas.microsoft.com/office/drawing/2010/main" val="0"/>
              </a:ext>
            </a:extLst>
          </a:blip>
          <a:srcRect l="48750" t="33441" r="20395" b="27698"/>
          <a:stretch/>
        </p:blipFill>
        <p:spPr>
          <a:xfrm>
            <a:off x="5478379" y="3068173"/>
            <a:ext cx="5029200" cy="3409991"/>
          </a:xfrm>
          <a:prstGeom prst="rect">
            <a:avLst/>
          </a:prstGeom>
        </p:spPr>
      </p:pic>
    </p:spTree>
    <p:extLst>
      <p:ext uri="{BB962C8B-B14F-4D97-AF65-F5344CB8AC3E}">
        <p14:creationId xmlns:p14="http://schemas.microsoft.com/office/powerpoint/2010/main" val="2721068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l"/>
            <a:r>
              <a:rPr lang="en-US" sz="2400" b="0" i="0" dirty="0">
                <a:effectLst/>
                <a:latin typeface="euclid_circular_a"/>
              </a:rPr>
              <a:t>Let the node to be inserted be:</a:t>
            </a:r>
          </a:p>
          <a:p>
            <a:pPr algn="l"/>
            <a:endParaRPr lang="en-US" sz="2400" dirty="0">
              <a:solidFill>
                <a:srgbClr val="FF0000"/>
              </a:solidFill>
              <a:latin typeface="euclid_circular_a"/>
            </a:endParaRPr>
          </a:p>
          <a:p>
            <a:pPr marL="457200" indent="-457200" algn="l">
              <a:buFont typeface="+mj-lt"/>
              <a:buAutoNum type="arabicPeriod"/>
            </a:pPr>
            <a:r>
              <a:rPr lang="en-US" sz="2400" dirty="0">
                <a:latin typeface="euclid_circular_a"/>
              </a:rPr>
              <a:t>Go to the appropriate leaf node to insert a newNode using the following recursive steps. Compare newKey with rootKey of the current tree.</a:t>
            </a:r>
          </a:p>
          <a:p>
            <a:pPr marL="0" indent="0" algn="l">
              <a:buNone/>
            </a:pPr>
            <a:endParaRPr lang="en-US" sz="2400" dirty="0">
              <a:latin typeface="euclid_circular_a"/>
            </a:endParaRPr>
          </a:p>
          <a:p>
            <a:pPr marL="977900" lvl="1" indent="-431800">
              <a:buFont typeface="+mj-lt"/>
              <a:buAutoNum type="alphaLcPeriod"/>
            </a:pPr>
            <a:r>
              <a:rPr lang="en-US" sz="2400" dirty="0">
                <a:latin typeface="euclid_circular_a"/>
              </a:rPr>
              <a:t>If newKey &lt; rootKey, call insertion algorithm on the left subtree of the current node until the leaf node is reached.</a:t>
            </a:r>
          </a:p>
          <a:p>
            <a:pPr marL="977900" lvl="1" indent="-431800">
              <a:buFont typeface="+mj-lt"/>
              <a:buAutoNum type="alphaLcPeriod"/>
            </a:pPr>
            <a:r>
              <a:rPr lang="en-US" sz="2400" dirty="0">
                <a:latin typeface="euclid_circular_a"/>
              </a:rPr>
              <a:t>Else if newKey &gt; rootKey, call insertion algorithm on the right subtree of current node until the leaf node is reached.</a:t>
            </a:r>
          </a:p>
          <a:p>
            <a:pPr marL="977900" lvl="1" indent="-431800">
              <a:buFont typeface="+mj-lt"/>
              <a:buAutoNum type="alphaLcPeriod"/>
            </a:pPr>
            <a:r>
              <a:rPr lang="en-US" sz="2400" dirty="0">
                <a:latin typeface="euclid_circular_a"/>
              </a:rPr>
              <a:t>Else, return leafNode.</a:t>
            </a: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A91F0AB5-2673-43D4-B3DD-2E61EC055F15}"/>
              </a:ext>
            </a:extLst>
          </p:cNvPr>
          <p:cNvPicPr>
            <a:picLocks noChangeAspect="1"/>
          </p:cNvPicPr>
          <p:nvPr/>
        </p:nvPicPr>
        <p:blipFill rotWithShape="1">
          <a:blip r:embed="rId2">
            <a:extLst>
              <a:ext uri="{28A0092B-C50C-407E-A947-70E740481C1C}">
                <a14:useLocalDpi xmlns:a14="http://schemas.microsoft.com/office/drawing/2010/main" val="0"/>
              </a:ext>
            </a:extLst>
          </a:blip>
          <a:srcRect l="58947" t="57882" r="31316" b="25986"/>
          <a:stretch/>
        </p:blipFill>
        <p:spPr>
          <a:xfrm>
            <a:off x="7154778" y="1504380"/>
            <a:ext cx="1491917" cy="1330629"/>
          </a:xfrm>
          <a:prstGeom prst="rect">
            <a:avLst/>
          </a:prstGeom>
        </p:spPr>
      </p:pic>
    </p:spTree>
    <p:extLst>
      <p:ext uri="{BB962C8B-B14F-4D97-AF65-F5344CB8AC3E}">
        <p14:creationId xmlns:p14="http://schemas.microsoft.com/office/powerpoint/2010/main" val="1033979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pic>
        <p:nvPicPr>
          <p:cNvPr id="7" name="Content Placeholder 6">
            <a:extLst>
              <a:ext uri="{FF2B5EF4-FFF2-40B4-BE49-F238E27FC236}">
                <a16:creationId xmlns:a16="http://schemas.microsoft.com/office/drawing/2014/main" id="{9ECF3481-C684-4AD6-94B9-534D5359C50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6210" t="30507" r="17210" b="34431"/>
          <a:stretch/>
        </p:blipFill>
        <p:spPr>
          <a:xfrm>
            <a:off x="1981199" y="2013285"/>
            <a:ext cx="8534401" cy="4403837"/>
          </a:xfrm>
        </p:spPr>
      </p:pic>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Tree>
    <p:extLst>
      <p:ext uri="{BB962C8B-B14F-4D97-AF65-F5344CB8AC3E}">
        <p14:creationId xmlns:p14="http://schemas.microsoft.com/office/powerpoint/2010/main" val="22243633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457200" indent="-457200" algn="l">
              <a:buFont typeface="+mj-lt"/>
              <a:buAutoNum type="arabicPeriod" startAt="2"/>
            </a:pPr>
            <a:r>
              <a:rPr lang="en-US" sz="2400" b="0" i="0" dirty="0">
                <a:effectLst/>
                <a:latin typeface="euclid_circular_a"/>
              </a:rPr>
              <a:t>Compare </a:t>
            </a:r>
            <a:r>
              <a:rPr lang="en-US" sz="2400" b="0" i="0" dirty="0" err="1">
                <a:effectLst/>
                <a:latin typeface="euclid_circular_a"/>
              </a:rPr>
              <a:t>leafKey</a:t>
            </a:r>
            <a:r>
              <a:rPr lang="en-US" sz="2400" b="0" i="0" dirty="0">
                <a:effectLst/>
                <a:latin typeface="euclid_circular_a"/>
              </a:rPr>
              <a:t> obtained from the above steps with newKey:</a:t>
            </a:r>
          </a:p>
          <a:p>
            <a:pPr marL="1074738" lvl="1" indent="-625475">
              <a:buFont typeface="+mj-lt"/>
              <a:buAutoNum type="alphaLcPeriod"/>
            </a:pPr>
            <a:r>
              <a:rPr lang="en-US" sz="2400" b="0" i="0" dirty="0">
                <a:effectLst/>
                <a:latin typeface="euclid_circular_a"/>
              </a:rPr>
              <a:t>If newKey &lt; </a:t>
            </a:r>
            <a:r>
              <a:rPr lang="en-US" sz="2400" b="0" i="0" dirty="0" err="1">
                <a:effectLst/>
                <a:latin typeface="euclid_circular_a"/>
              </a:rPr>
              <a:t>leafKey</a:t>
            </a:r>
            <a:r>
              <a:rPr lang="en-US" sz="2400" b="0" i="0" dirty="0">
                <a:effectLst/>
                <a:latin typeface="euclid_circular_a"/>
              </a:rPr>
              <a:t>, make newNode as the </a:t>
            </a:r>
            <a:r>
              <a:rPr lang="en-US" sz="2400" b="0" i="0" dirty="0" err="1">
                <a:effectLst/>
                <a:latin typeface="euclid_circular_a"/>
              </a:rPr>
              <a:t>leftChild</a:t>
            </a:r>
            <a:r>
              <a:rPr lang="en-US" sz="2400" b="0" i="0" dirty="0">
                <a:effectLst/>
                <a:latin typeface="euclid_circular_a"/>
              </a:rPr>
              <a:t> of leafNode.</a:t>
            </a:r>
          </a:p>
          <a:p>
            <a:pPr marL="1074738" lvl="1" indent="-625475">
              <a:buFont typeface="+mj-lt"/>
              <a:buAutoNum type="alphaLcPeriod"/>
            </a:pPr>
            <a:r>
              <a:rPr lang="en-US" sz="2400" b="0" i="0" dirty="0">
                <a:effectLst/>
                <a:latin typeface="euclid_circular_a"/>
              </a:rPr>
              <a:t>Else, make newNode as </a:t>
            </a:r>
            <a:r>
              <a:rPr lang="en-US" sz="2400" b="0" i="0" dirty="0" err="1">
                <a:effectLst/>
                <a:latin typeface="euclid_circular_a"/>
              </a:rPr>
              <a:t>rightChild</a:t>
            </a:r>
            <a:r>
              <a:rPr lang="en-US" sz="2400" b="0" i="0" dirty="0">
                <a:effectLst/>
                <a:latin typeface="euclid_circular_a"/>
              </a:rPr>
              <a:t> </a:t>
            </a:r>
          </a:p>
          <a:p>
            <a:pPr marL="1074738" lvl="1" indent="0">
              <a:buNone/>
            </a:pPr>
            <a:r>
              <a:rPr lang="en-US" sz="2400" b="0" i="0" dirty="0">
                <a:effectLst/>
                <a:latin typeface="euclid_circular_a"/>
              </a:rPr>
              <a:t>of leafNode.</a:t>
            </a: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ED63A6D9-6BC4-4D34-89C7-5492E58AC763}"/>
              </a:ext>
            </a:extLst>
          </p:cNvPr>
          <p:cNvPicPr>
            <a:picLocks noChangeAspect="1"/>
          </p:cNvPicPr>
          <p:nvPr/>
        </p:nvPicPr>
        <p:blipFill rotWithShape="1">
          <a:blip r:embed="rId2">
            <a:extLst>
              <a:ext uri="{28A0092B-C50C-407E-A947-70E740481C1C}">
                <a14:useLocalDpi xmlns:a14="http://schemas.microsoft.com/office/drawing/2010/main" val="0"/>
              </a:ext>
            </a:extLst>
          </a:blip>
          <a:srcRect l="48750" t="31241" r="19737" b="22320"/>
          <a:stretch/>
        </p:blipFill>
        <p:spPr>
          <a:xfrm>
            <a:off x="6618683" y="2623178"/>
            <a:ext cx="5224272" cy="4144518"/>
          </a:xfrm>
          <a:prstGeom prst="rect">
            <a:avLst/>
          </a:prstGeom>
        </p:spPr>
      </p:pic>
    </p:spTree>
    <p:extLst>
      <p:ext uri="{BB962C8B-B14F-4D97-AF65-F5344CB8AC3E}">
        <p14:creationId xmlns:p14="http://schemas.microsoft.com/office/powerpoint/2010/main" val="32034539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457200" indent="-457200" algn="l">
              <a:buFont typeface="+mj-lt"/>
              <a:buAutoNum type="arabicPeriod" startAt="3"/>
            </a:pPr>
            <a:r>
              <a:rPr lang="en-US" sz="2400" b="0" i="0" dirty="0">
                <a:effectLst/>
                <a:latin typeface="euclid_circular_a"/>
              </a:rPr>
              <a:t>Update </a:t>
            </a:r>
            <a:r>
              <a:rPr lang="en-US" sz="2400" b="1" i="0" dirty="0">
                <a:solidFill>
                  <a:srgbClr val="FF0000"/>
                </a:solidFill>
                <a:effectLst/>
                <a:latin typeface="euclid_circular_a"/>
              </a:rPr>
              <a:t>balanceFactor</a:t>
            </a:r>
            <a:r>
              <a:rPr lang="en-US" sz="2400" b="0" i="0" dirty="0">
                <a:effectLst/>
                <a:latin typeface="euclid_circular_a"/>
              </a:rPr>
              <a:t> of the nodes.</a:t>
            </a: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3147FD78-E209-4EA1-8234-F8AFB403F416}"/>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36809" r="22895" b="20365"/>
          <a:stretch/>
        </p:blipFill>
        <p:spPr>
          <a:xfrm>
            <a:off x="4499616" y="2181726"/>
            <a:ext cx="5542742" cy="4714594"/>
          </a:xfrm>
          <a:prstGeom prst="rect">
            <a:avLst/>
          </a:prstGeom>
        </p:spPr>
      </p:pic>
    </p:spTree>
    <p:extLst>
      <p:ext uri="{BB962C8B-B14F-4D97-AF65-F5344CB8AC3E}">
        <p14:creationId xmlns:p14="http://schemas.microsoft.com/office/powerpoint/2010/main" val="56165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ctr" fontAlgn="base">
              <a:lnSpc>
                <a:spcPct val="140000"/>
              </a:lnSpc>
              <a:buNone/>
            </a:pPr>
            <a:r>
              <a:rPr lang="en-US" sz="4000" b="1" dirty="0">
                <a:solidFill>
                  <a:srgbClr val="FF0000"/>
                </a:solidFill>
              </a:rPr>
              <a:t>Pre-order Traversal </a:t>
            </a:r>
          </a:p>
          <a:p>
            <a:pPr marL="528638" indent="-528638" algn="l">
              <a:buFont typeface="+mj-lt"/>
              <a:buAutoNum type="arabicPeriod"/>
            </a:pPr>
            <a:r>
              <a:rPr lang="en-US" sz="3200" b="0" i="0" dirty="0">
                <a:effectLst/>
                <a:latin typeface="euclid_circular_a"/>
              </a:rPr>
              <a:t>Visit root node</a:t>
            </a:r>
          </a:p>
          <a:p>
            <a:pPr marL="528638" indent="-528638" algn="l">
              <a:buFont typeface="+mj-lt"/>
              <a:buAutoNum type="arabicPeriod"/>
            </a:pPr>
            <a:r>
              <a:rPr lang="en-US" sz="3200" b="0" i="0" dirty="0">
                <a:effectLst/>
                <a:latin typeface="euclid_circular_a"/>
              </a:rPr>
              <a:t>Visit all the nodes in the left subtree</a:t>
            </a:r>
          </a:p>
          <a:p>
            <a:pPr marL="528638" indent="-528638" algn="l">
              <a:buFont typeface="+mj-lt"/>
              <a:buAutoNum type="arabicPeriod"/>
            </a:pPr>
            <a:r>
              <a:rPr lang="en-US" sz="3200" b="0" i="0" dirty="0">
                <a:effectLst/>
                <a:latin typeface="euclid_circular_a"/>
              </a:rPr>
              <a:t>Visit all the nodes in the right subtree</a:t>
            </a:r>
          </a:p>
          <a:p>
            <a:pPr marL="0" indent="0" algn="ctr" fontAlgn="base">
              <a:lnSpc>
                <a:spcPct val="140000"/>
              </a:lnSpc>
              <a:buNone/>
            </a:pPr>
            <a:endParaRPr lang="en-US" sz="6000" b="1" dirty="0">
              <a:solidFill>
                <a:srgbClr val="FF0000"/>
              </a:solidFill>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DADE71CA-DFC6-4A31-9676-5AA34F1CA7DC}"/>
              </a:ext>
            </a:extLst>
          </p:cNvPr>
          <p:cNvPicPr>
            <a:picLocks noChangeAspect="1"/>
          </p:cNvPicPr>
          <p:nvPr/>
        </p:nvPicPr>
        <p:blipFill rotWithShape="1">
          <a:blip r:embed="rId2">
            <a:extLst>
              <a:ext uri="{28A0092B-C50C-407E-A947-70E740481C1C}">
                <a14:useLocalDpi xmlns:a14="http://schemas.microsoft.com/office/drawing/2010/main" val="0"/>
              </a:ext>
            </a:extLst>
          </a:blip>
          <a:srcRect l="34079" t="50000" r="50000" b="37718"/>
          <a:stretch/>
        </p:blipFill>
        <p:spPr>
          <a:xfrm>
            <a:off x="4267200" y="4787540"/>
            <a:ext cx="3657600" cy="15189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883604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457200" indent="-457200" algn="l">
              <a:buFont typeface="+mj-lt"/>
              <a:buAutoNum type="arabicPeriod" startAt="3"/>
            </a:pPr>
            <a:r>
              <a:rPr lang="en-US" sz="2400" b="0" i="0" dirty="0">
                <a:effectLst/>
                <a:latin typeface="euclid_circular_a"/>
              </a:rPr>
              <a:t>If the nodes are unbalanced, then rebalance the node.</a:t>
            </a:r>
          </a:p>
          <a:p>
            <a:pPr marL="722313" lvl="1" indent="-273050">
              <a:buFont typeface="+mj-lt"/>
              <a:buAutoNum type="alphaLcPeriod"/>
            </a:pPr>
            <a:r>
              <a:rPr lang="en-US" sz="2400" b="0" i="0" dirty="0">
                <a:effectLst/>
                <a:latin typeface="euclid_circular_a"/>
              </a:rPr>
              <a:t>If balanceFactor &gt; 1, it means the height of the left subtree is greater than that of the right subtree. So, do a right rotation or left-right rotation</a:t>
            </a:r>
          </a:p>
          <a:p>
            <a:pPr marL="1171575" lvl="2" indent="-369888">
              <a:buFont typeface="+mj-lt"/>
              <a:buAutoNum type="alphaLcPeriod"/>
            </a:pPr>
            <a:r>
              <a:rPr lang="en-US" sz="2400" b="0" i="0" dirty="0">
                <a:effectLst/>
                <a:latin typeface="euclid_circular_a"/>
              </a:rPr>
              <a:t>If newNodeKey &lt; leftChildKey do right rotation.</a:t>
            </a:r>
          </a:p>
          <a:p>
            <a:pPr marL="1171575" lvl="2" indent="-369888">
              <a:buFont typeface="+mj-lt"/>
              <a:buAutoNum type="alphaLcPeriod"/>
            </a:pPr>
            <a:r>
              <a:rPr lang="en-US" sz="2400" b="0" i="0" dirty="0">
                <a:effectLst/>
                <a:latin typeface="euclid_circular_a"/>
              </a:rPr>
              <a:t>Else, do left-right rotation.</a:t>
            </a: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751BBF30-BCAE-4F51-9927-8FF0FEF2C99B}"/>
              </a:ext>
            </a:extLst>
          </p:cNvPr>
          <p:cNvPicPr>
            <a:picLocks noChangeAspect="1"/>
          </p:cNvPicPr>
          <p:nvPr/>
        </p:nvPicPr>
        <p:blipFill rotWithShape="1">
          <a:blip r:embed="rId2">
            <a:extLst>
              <a:ext uri="{28A0092B-C50C-407E-A947-70E740481C1C}">
                <a14:useLocalDpi xmlns:a14="http://schemas.microsoft.com/office/drawing/2010/main" val="0"/>
              </a:ext>
            </a:extLst>
          </a:blip>
          <a:srcRect l="40395" t="52322" r="8399" b="13766"/>
          <a:stretch/>
        </p:blipFill>
        <p:spPr>
          <a:xfrm>
            <a:off x="1821009" y="3785034"/>
            <a:ext cx="8549981" cy="3048387"/>
          </a:xfrm>
          <a:prstGeom prst="rect">
            <a:avLst/>
          </a:prstGeom>
        </p:spPr>
      </p:pic>
    </p:spTree>
    <p:extLst>
      <p:ext uri="{BB962C8B-B14F-4D97-AF65-F5344CB8AC3E}">
        <p14:creationId xmlns:p14="http://schemas.microsoft.com/office/powerpoint/2010/main" val="25196716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457200" indent="-457200" algn="l">
              <a:buFont typeface="+mj-lt"/>
              <a:buAutoNum type="arabicPeriod" startAt="3"/>
            </a:pPr>
            <a:r>
              <a:rPr lang="en-US" sz="2400" b="0" i="0" dirty="0">
                <a:effectLst/>
                <a:latin typeface="euclid_circular_a"/>
              </a:rPr>
              <a:t>If the nodes are unbalanced, then rebalance the node.</a:t>
            </a:r>
          </a:p>
          <a:p>
            <a:pPr marL="722313" lvl="1" indent="-273050">
              <a:buFont typeface="+mj-lt"/>
              <a:buAutoNum type="alphaLcPeriod"/>
            </a:pPr>
            <a:r>
              <a:rPr lang="en-US" sz="2400" b="0" i="0" dirty="0">
                <a:effectLst/>
                <a:latin typeface="euclid_circular_a"/>
              </a:rPr>
              <a:t>If balanceFactor &gt; 1, it means the height of the left subtree is greater than that of the right subtree. So, do a right rotation or left-right rotation</a:t>
            </a:r>
          </a:p>
          <a:p>
            <a:pPr marL="1171575" lvl="2" indent="-369888">
              <a:buFont typeface="+mj-lt"/>
              <a:buAutoNum type="alphaLcPeriod"/>
            </a:pPr>
            <a:r>
              <a:rPr lang="en-US" sz="2400" b="0" i="0" dirty="0">
                <a:effectLst/>
                <a:latin typeface="euclid_circular_a"/>
              </a:rPr>
              <a:t>If newNodeKey &lt; leftChildKey do right rotation.</a:t>
            </a:r>
          </a:p>
          <a:p>
            <a:pPr marL="1171575" lvl="2" indent="-369888">
              <a:buFont typeface="+mj-lt"/>
              <a:buAutoNum type="alphaLcPeriod"/>
            </a:pPr>
            <a:r>
              <a:rPr lang="en-US" sz="2400" b="0" i="0" dirty="0">
                <a:effectLst/>
                <a:latin typeface="euclid_circular_a"/>
              </a:rPr>
              <a:t>Else, do left-right rotation.</a:t>
            </a: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05FC1489-8063-4613-B14C-DA8C76D7F57F}"/>
              </a:ext>
            </a:extLst>
          </p:cNvPr>
          <p:cNvPicPr>
            <a:picLocks noChangeAspect="1"/>
          </p:cNvPicPr>
          <p:nvPr/>
        </p:nvPicPr>
        <p:blipFill rotWithShape="1">
          <a:blip r:embed="rId2">
            <a:extLst>
              <a:ext uri="{28A0092B-C50C-407E-A947-70E740481C1C}">
                <a14:useLocalDpi xmlns:a14="http://schemas.microsoft.com/office/drawing/2010/main" val="0"/>
              </a:ext>
            </a:extLst>
          </a:blip>
          <a:srcRect l="40395" t="37596" r="8399" b="27698"/>
          <a:stretch/>
        </p:blipFill>
        <p:spPr>
          <a:xfrm>
            <a:off x="2599353" y="3677652"/>
            <a:ext cx="8766999" cy="3198977"/>
          </a:xfrm>
          <a:prstGeom prst="rect">
            <a:avLst/>
          </a:prstGeom>
        </p:spPr>
      </p:pic>
    </p:spTree>
    <p:extLst>
      <p:ext uri="{BB962C8B-B14F-4D97-AF65-F5344CB8AC3E}">
        <p14:creationId xmlns:p14="http://schemas.microsoft.com/office/powerpoint/2010/main" val="9879077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457200" indent="-457200" algn="l">
              <a:buFont typeface="+mj-lt"/>
              <a:buAutoNum type="arabicPeriod" startAt="2"/>
            </a:pPr>
            <a:r>
              <a:rPr lang="en-US" sz="2400" b="0" i="0" dirty="0">
                <a:effectLst/>
                <a:latin typeface="euclid_circular_a"/>
              </a:rPr>
              <a:t>If balanceFactor &lt; -1, it means the height of the right subtree is greater than that of the left subtree. So, do right rotation or right-left rotation</a:t>
            </a:r>
          </a:p>
          <a:p>
            <a:pPr marL="801688" lvl="1" indent="-352425">
              <a:buFont typeface="+mj-lt"/>
              <a:buAutoNum type="alphaLcPeriod"/>
            </a:pPr>
            <a:r>
              <a:rPr lang="en-US" sz="2400" b="0" i="0" dirty="0">
                <a:effectLst/>
                <a:latin typeface="euclid_circular_a"/>
              </a:rPr>
              <a:t>If newNodeKey &gt; </a:t>
            </a:r>
            <a:r>
              <a:rPr lang="en-US" sz="2400" b="0" i="0" dirty="0" err="1">
                <a:effectLst/>
                <a:latin typeface="euclid_circular_a"/>
              </a:rPr>
              <a:t>rightChildKey</a:t>
            </a:r>
            <a:r>
              <a:rPr lang="en-US" sz="2400" b="0" i="0" dirty="0">
                <a:effectLst/>
                <a:latin typeface="euclid_circular_a"/>
              </a:rPr>
              <a:t> do left rotation.</a:t>
            </a:r>
          </a:p>
          <a:p>
            <a:pPr marL="801688" lvl="1" indent="-352425">
              <a:buFont typeface="+mj-lt"/>
              <a:buAutoNum type="alphaLcPeriod"/>
            </a:pPr>
            <a:r>
              <a:rPr lang="en-US" sz="2400" b="0" i="0" dirty="0">
                <a:effectLst/>
                <a:latin typeface="euclid_circular_a"/>
              </a:rPr>
              <a:t>Else, do right-left rotation</a:t>
            </a:r>
          </a:p>
          <a:p>
            <a:pPr marL="457200" indent="-457200" algn="l">
              <a:buFont typeface="+mj-lt"/>
              <a:buAutoNum type="arabicPeriod" startAt="6"/>
            </a:pPr>
            <a:r>
              <a:rPr lang="en-US" sz="2400" b="0" i="0" dirty="0">
                <a:effectLst/>
                <a:latin typeface="euclid_circular_a"/>
              </a:rPr>
              <a:t>The final tree is:</a:t>
            </a:r>
          </a:p>
          <a:p>
            <a:pPr marL="457200" indent="-457200" algn="l">
              <a:buFont typeface="+mj-lt"/>
              <a:buAutoNum type="arabicPeriod" startAt="6"/>
            </a:pPr>
            <a:endParaRPr lang="en-US" sz="2400" dirty="0">
              <a:latin typeface="euclid_circular_a"/>
            </a:endParaRPr>
          </a:p>
          <a:p>
            <a:pPr marL="457200" indent="-457200" algn="l">
              <a:buFont typeface="+mj-lt"/>
              <a:buAutoNum type="arabicPeriod" startAt="6"/>
            </a:pPr>
            <a:endParaRPr lang="en-US" sz="2400" b="0" i="0" dirty="0">
              <a:effectLst/>
              <a:latin typeface="euclid_circular_a"/>
            </a:endParaRPr>
          </a:p>
          <a:p>
            <a:pPr marL="0" indent="0" algn="l">
              <a:buNone/>
            </a:pPr>
            <a:r>
              <a:rPr lang="en-US" sz="2800" b="1" i="0" dirty="0">
                <a:solidFill>
                  <a:srgbClr val="FF0000"/>
                </a:solidFill>
                <a:effectLst/>
                <a:latin typeface="euclid_circular_a"/>
              </a:rPr>
              <a:t>Final balanced tree</a:t>
            </a:r>
            <a:endParaRPr lang="en-US" sz="3200" b="1" i="0" dirty="0">
              <a:solidFill>
                <a:srgbClr val="FF0000"/>
              </a:solidFill>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77CCBF74-95CC-47BA-832A-B731FD3DF1D1}"/>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34908" r="21974" b="29521"/>
          <a:stretch/>
        </p:blipFill>
        <p:spPr>
          <a:xfrm>
            <a:off x="5689493" y="2944161"/>
            <a:ext cx="5494421" cy="3754267"/>
          </a:xfrm>
          <a:prstGeom prst="rect">
            <a:avLst/>
          </a:prstGeom>
        </p:spPr>
      </p:pic>
    </p:spTree>
    <p:extLst>
      <p:ext uri="{BB962C8B-B14F-4D97-AF65-F5344CB8AC3E}">
        <p14:creationId xmlns:p14="http://schemas.microsoft.com/office/powerpoint/2010/main" val="24878573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l"/>
            <a:r>
              <a:rPr lang="en-US" sz="3200" b="1" i="0" dirty="0">
                <a:solidFill>
                  <a:srgbClr val="25265E"/>
                </a:solidFill>
                <a:effectLst/>
                <a:latin typeface="euclid_circular_a"/>
              </a:rPr>
              <a:t>Algorithm to Delete a node</a:t>
            </a:r>
          </a:p>
          <a:p>
            <a:pPr algn="l"/>
            <a:r>
              <a:rPr lang="en-US" sz="2400" b="0" i="0" dirty="0">
                <a:effectLst/>
                <a:latin typeface="euclid_circular_a"/>
              </a:rPr>
              <a:t>A node is always deleted as a leaf node. After deleting a node, the balance factors of the nodes get changed. In order to rebalance the balance factor, suitable rotations are performed.</a:t>
            </a:r>
          </a:p>
          <a:p>
            <a:pPr algn="l">
              <a:buFont typeface="+mj-lt"/>
              <a:buAutoNum type="arabicPeriod"/>
            </a:pPr>
            <a:r>
              <a:rPr lang="en-US" sz="2400" b="0" i="0" dirty="0">
                <a:effectLst/>
                <a:latin typeface="euclid_circular_a"/>
              </a:rPr>
              <a:t>Locate </a:t>
            </a:r>
            <a:r>
              <a:rPr lang="en-US" sz="2400" b="1" i="0" dirty="0" err="1">
                <a:solidFill>
                  <a:srgbClr val="FF0000"/>
                </a:solidFill>
                <a:effectLst/>
                <a:latin typeface="Droid Sans Mono"/>
              </a:rPr>
              <a:t>nodeToBeDeleted</a:t>
            </a:r>
            <a:r>
              <a:rPr lang="en-US" sz="2400" b="0" i="0" dirty="0">
                <a:effectLst/>
                <a:latin typeface="euclid_circular_a"/>
              </a:rPr>
              <a:t> </a:t>
            </a: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C6A49B5B-85AB-45A0-B0C9-E17C722B427D}"/>
              </a:ext>
            </a:extLst>
          </p:cNvPr>
          <p:cNvPicPr>
            <a:picLocks noChangeAspect="1"/>
          </p:cNvPicPr>
          <p:nvPr/>
        </p:nvPicPr>
        <p:blipFill rotWithShape="1">
          <a:blip r:embed="rId2">
            <a:extLst>
              <a:ext uri="{28A0092B-C50C-407E-A947-70E740481C1C}">
                <a14:useLocalDpi xmlns:a14="http://schemas.microsoft.com/office/drawing/2010/main" val="0"/>
              </a:ext>
            </a:extLst>
          </a:blip>
          <a:srcRect l="47237" t="39796" r="21842" b="23787"/>
          <a:stretch/>
        </p:blipFill>
        <p:spPr>
          <a:xfrm>
            <a:off x="5518485" y="3313667"/>
            <a:ext cx="5408756" cy="3429383"/>
          </a:xfrm>
          <a:prstGeom prst="rect">
            <a:avLst/>
          </a:prstGeom>
        </p:spPr>
      </p:pic>
    </p:spTree>
    <p:extLst>
      <p:ext uri="{BB962C8B-B14F-4D97-AF65-F5344CB8AC3E}">
        <p14:creationId xmlns:p14="http://schemas.microsoft.com/office/powerpoint/2010/main" val="13229938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457200" indent="-457200" algn="l">
              <a:buFont typeface="+mj-lt"/>
              <a:buAutoNum type="arabicPeriod" startAt="2"/>
            </a:pPr>
            <a:r>
              <a:rPr lang="en-US" sz="2400" b="0" i="0" dirty="0">
                <a:effectLst/>
                <a:latin typeface="euclid_circular_a"/>
              </a:rPr>
              <a:t>There are three cases for deleting a node:</a:t>
            </a:r>
          </a:p>
          <a:p>
            <a:pPr marL="457200" indent="-457200" algn="l">
              <a:buFont typeface="+mj-lt"/>
              <a:buAutoNum type="arabicPeriod" startAt="2"/>
            </a:pPr>
            <a:endParaRPr lang="en-US" sz="2400" b="0" i="0" dirty="0">
              <a:effectLst/>
              <a:latin typeface="euclid_circular_a"/>
            </a:endParaRPr>
          </a:p>
          <a:p>
            <a:pPr marL="898525" lvl="1" indent="-449263">
              <a:buFont typeface="+mj-lt"/>
              <a:buAutoNum type="alphaLcPeriod"/>
            </a:pPr>
            <a:r>
              <a:rPr lang="en-US" sz="2400" b="0" i="0" dirty="0">
                <a:effectLst/>
                <a:latin typeface="euclid_circular_a"/>
              </a:rPr>
              <a:t>If </a:t>
            </a:r>
            <a:r>
              <a:rPr lang="en-US" sz="2400" b="1" i="0" dirty="0" err="1">
                <a:solidFill>
                  <a:srgbClr val="FF0000"/>
                </a:solidFill>
                <a:effectLst/>
                <a:latin typeface="Droid Sans Mono"/>
              </a:rPr>
              <a:t>nodeToBeDeleted</a:t>
            </a:r>
            <a:r>
              <a:rPr lang="en-US" sz="2400" b="0" i="0" dirty="0">
                <a:effectLst/>
                <a:latin typeface="euclid_circular_a"/>
              </a:rPr>
              <a:t> is the leaf node (</a:t>
            </a:r>
            <a:r>
              <a:rPr lang="en-US" sz="2400" b="0" i="0" dirty="0" err="1">
                <a:effectLst/>
                <a:latin typeface="euclid_circular_a"/>
              </a:rPr>
              <a:t>ie</a:t>
            </a:r>
            <a:r>
              <a:rPr lang="en-US" sz="2400" b="0" i="0" dirty="0">
                <a:effectLst/>
                <a:latin typeface="euclid_circular_a"/>
              </a:rPr>
              <a:t>. does not have any child), then remove </a:t>
            </a:r>
            <a:r>
              <a:rPr lang="en-US" sz="2400" b="1" i="0" dirty="0" err="1">
                <a:solidFill>
                  <a:srgbClr val="FF0000"/>
                </a:solidFill>
                <a:effectLst/>
                <a:latin typeface="Droid Sans Mono"/>
              </a:rPr>
              <a:t>nodeToBeDeleted</a:t>
            </a:r>
            <a:r>
              <a:rPr lang="en-US" sz="2400" b="0" i="0" dirty="0">
                <a:effectLst/>
                <a:latin typeface="euclid_circular_a"/>
              </a:rPr>
              <a:t>.</a:t>
            </a:r>
          </a:p>
          <a:p>
            <a:pPr marL="898525" lvl="1" indent="-449263">
              <a:buFont typeface="+mj-lt"/>
              <a:buAutoNum type="alphaLcPeriod"/>
            </a:pPr>
            <a:endParaRPr lang="en-US" sz="2400" b="0" i="0" dirty="0">
              <a:effectLst/>
              <a:latin typeface="euclid_circular_a"/>
            </a:endParaRPr>
          </a:p>
          <a:p>
            <a:pPr marL="906463" lvl="1" indent="-457200" algn="just">
              <a:buFont typeface="+mj-lt"/>
              <a:buAutoNum type="alphaLcPeriod"/>
            </a:pPr>
            <a:r>
              <a:rPr lang="en-US" sz="2400" b="0" i="0" dirty="0">
                <a:effectLst/>
                <a:latin typeface="euclid_circular_a"/>
              </a:rPr>
              <a:t>If </a:t>
            </a:r>
            <a:r>
              <a:rPr lang="en-US" sz="2400" b="1" i="0" dirty="0" err="1">
                <a:solidFill>
                  <a:srgbClr val="FF0000"/>
                </a:solidFill>
                <a:effectLst/>
                <a:latin typeface="Droid Sans Mono"/>
              </a:rPr>
              <a:t>nodeToBeDeleted</a:t>
            </a:r>
            <a:r>
              <a:rPr lang="en-US" sz="2400" b="0" i="0" dirty="0">
                <a:effectLst/>
                <a:latin typeface="euclid_circular_a"/>
              </a:rPr>
              <a:t> has one child, then substitute the contents of </a:t>
            </a:r>
            <a:r>
              <a:rPr lang="en-US" sz="2400" b="1" i="0" dirty="0" err="1">
                <a:solidFill>
                  <a:srgbClr val="FF0000"/>
                </a:solidFill>
                <a:effectLst/>
                <a:latin typeface="Droid Sans Mono"/>
              </a:rPr>
              <a:t>nodeToBeDeleted</a:t>
            </a:r>
            <a:r>
              <a:rPr lang="en-US" sz="2400" b="0" i="0" dirty="0">
                <a:effectLst/>
                <a:latin typeface="euclid_circular_a"/>
              </a:rPr>
              <a:t> with that of the child. Remove the child.</a:t>
            </a:r>
          </a:p>
          <a:p>
            <a:pPr marL="906463" lvl="1" indent="-457200" algn="just">
              <a:buFont typeface="+mj-lt"/>
              <a:buAutoNum type="alphaLcPeriod"/>
            </a:pPr>
            <a:endParaRPr lang="en-US" sz="2400" b="0" i="0" dirty="0">
              <a:effectLst/>
              <a:latin typeface="euclid_circular_a"/>
            </a:endParaRPr>
          </a:p>
          <a:p>
            <a:pPr marL="906463" lvl="1" indent="-457200" algn="just">
              <a:buFont typeface="+mj-lt"/>
              <a:buAutoNum type="alphaLcPeriod"/>
            </a:pPr>
            <a:r>
              <a:rPr lang="en-US" sz="2400" b="0" i="0" dirty="0">
                <a:effectLst/>
                <a:latin typeface="euclid_circular_a"/>
              </a:rPr>
              <a:t>If </a:t>
            </a:r>
            <a:r>
              <a:rPr lang="en-US" sz="2400" b="1" i="0" dirty="0" err="1">
                <a:solidFill>
                  <a:srgbClr val="FF0000"/>
                </a:solidFill>
                <a:effectLst/>
                <a:latin typeface="Droid Sans Mono"/>
              </a:rPr>
              <a:t>nodeToBeDeleted</a:t>
            </a:r>
            <a:r>
              <a:rPr lang="en-US" sz="2400" b="0" i="0" dirty="0">
                <a:effectLst/>
                <a:latin typeface="euclid_circular_a"/>
              </a:rPr>
              <a:t> has two children, find the </a:t>
            </a:r>
            <a:r>
              <a:rPr lang="en-US" sz="2400" b="0" i="0" dirty="0" err="1">
                <a:effectLst/>
                <a:latin typeface="euclid_circular_a"/>
              </a:rPr>
              <a:t>inorder</a:t>
            </a:r>
            <a:r>
              <a:rPr lang="en-US" sz="2400" b="0" i="0" dirty="0">
                <a:effectLst/>
                <a:latin typeface="euclid_circular_a"/>
              </a:rPr>
              <a:t> successor </a:t>
            </a:r>
            <a:r>
              <a:rPr lang="en-US" sz="2400" b="0" i="0" dirty="0">
                <a:effectLst/>
                <a:latin typeface="Droid Sans Mono"/>
              </a:rPr>
              <a:t>w</a:t>
            </a:r>
            <a:r>
              <a:rPr lang="en-US" sz="2400" b="0" i="0" dirty="0">
                <a:effectLst/>
                <a:latin typeface="euclid_circular_a"/>
              </a:rPr>
              <a:t> of </a:t>
            </a:r>
            <a:r>
              <a:rPr lang="en-US" sz="2400" b="1" i="0" dirty="0" err="1">
                <a:solidFill>
                  <a:srgbClr val="FF0000"/>
                </a:solidFill>
                <a:effectLst/>
                <a:latin typeface="Droid Sans Mono"/>
              </a:rPr>
              <a:t>nodeToBeDeleted</a:t>
            </a:r>
            <a:r>
              <a:rPr lang="en-US" sz="2400" b="0" i="0" dirty="0">
                <a:effectLst/>
                <a:latin typeface="euclid_circular_a"/>
              </a:rPr>
              <a:t> (</a:t>
            </a:r>
            <a:r>
              <a:rPr lang="en-US" sz="2400" b="0" i="0" dirty="0" err="1">
                <a:effectLst/>
                <a:latin typeface="euclid_circular_a"/>
              </a:rPr>
              <a:t>ie</a:t>
            </a:r>
            <a:r>
              <a:rPr lang="en-US" sz="2400" b="0" i="0" dirty="0">
                <a:effectLst/>
                <a:latin typeface="euclid_circular_a"/>
              </a:rPr>
              <a:t>. node with a minimum value of key in the right subtree).</a:t>
            </a:r>
          </a:p>
          <a:p>
            <a:pPr algn="l"/>
            <a:endParaRPr lang="en-US" sz="3200" b="1" i="0" dirty="0">
              <a:solidFill>
                <a:srgbClr val="25265E"/>
              </a:solidFill>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Tree>
    <p:extLst>
      <p:ext uri="{BB962C8B-B14F-4D97-AF65-F5344CB8AC3E}">
        <p14:creationId xmlns:p14="http://schemas.microsoft.com/office/powerpoint/2010/main" val="35865874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pic>
        <p:nvPicPr>
          <p:cNvPr id="6" name="Content Placeholder 5">
            <a:extLst>
              <a:ext uri="{FF2B5EF4-FFF2-40B4-BE49-F238E27FC236}">
                <a16:creationId xmlns:a16="http://schemas.microsoft.com/office/drawing/2014/main" id="{D43055FD-9610-45DF-BDB8-53F50ECFD03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7924" t="41134" r="20092" b="23720"/>
          <a:stretch/>
        </p:blipFill>
        <p:spPr>
          <a:xfrm>
            <a:off x="2370220" y="1766307"/>
            <a:ext cx="7756359" cy="4588266"/>
          </a:xfrm>
        </p:spPr>
      </p:pic>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Tree>
    <p:extLst>
      <p:ext uri="{BB962C8B-B14F-4D97-AF65-F5344CB8AC3E}">
        <p14:creationId xmlns:p14="http://schemas.microsoft.com/office/powerpoint/2010/main" val="36866072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457200" indent="-457200" algn="l">
              <a:buFont typeface="+mj-lt"/>
              <a:buAutoNum type="alphaLcPeriod"/>
            </a:pPr>
            <a:r>
              <a:rPr lang="en-US" sz="2400" b="0" i="0" dirty="0">
                <a:effectLst/>
                <a:latin typeface="euclid_circular_a"/>
              </a:rPr>
              <a:t>Substitute the contents of </a:t>
            </a:r>
            <a:r>
              <a:rPr lang="en-US" sz="2400" b="1" i="0" dirty="0" err="1">
                <a:solidFill>
                  <a:srgbClr val="FF0000"/>
                </a:solidFill>
                <a:effectLst/>
                <a:latin typeface="Droid Sans Mono"/>
              </a:rPr>
              <a:t>nodeToBeDeleted</a:t>
            </a:r>
            <a:r>
              <a:rPr lang="en-US" sz="2400" b="0" i="0" dirty="0">
                <a:effectLst/>
                <a:latin typeface="euclid_circular_a"/>
              </a:rPr>
              <a:t> with that of </a:t>
            </a:r>
            <a:r>
              <a:rPr lang="en-US" sz="2400" b="0" i="0" dirty="0">
                <a:effectLst/>
                <a:latin typeface="Droid Sans Mono"/>
              </a:rPr>
              <a:t>w</a:t>
            </a:r>
            <a:r>
              <a:rPr lang="en-US" sz="2400" b="0" i="0" dirty="0">
                <a:effectLst/>
                <a:latin typeface="euclid_circular_a"/>
              </a:rPr>
              <a:t>.</a:t>
            </a:r>
            <a:endParaRPr lang="en-US" sz="3200" b="1" i="0" dirty="0">
              <a:solidFill>
                <a:srgbClr val="25265E"/>
              </a:solidFill>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15C58DB4-680D-4316-B475-CD7429B103E6}"/>
              </a:ext>
            </a:extLst>
          </p:cNvPr>
          <p:cNvPicPr>
            <a:picLocks noChangeAspect="1"/>
          </p:cNvPicPr>
          <p:nvPr/>
        </p:nvPicPr>
        <p:blipFill rotWithShape="1">
          <a:blip r:embed="rId2">
            <a:extLst>
              <a:ext uri="{28A0092B-C50C-407E-A947-70E740481C1C}">
                <a14:useLocalDpi xmlns:a14="http://schemas.microsoft.com/office/drawing/2010/main" val="0"/>
              </a:ext>
            </a:extLst>
          </a:blip>
          <a:srcRect l="52368" t="39331" r="20527" b="30036"/>
          <a:stretch/>
        </p:blipFill>
        <p:spPr>
          <a:xfrm>
            <a:off x="2823411" y="2321847"/>
            <a:ext cx="7455568" cy="4536153"/>
          </a:xfrm>
          <a:prstGeom prst="rect">
            <a:avLst/>
          </a:prstGeom>
        </p:spPr>
      </p:pic>
    </p:spTree>
    <p:extLst>
      <p:ext uri="{BB962C8B-B14F-4D97-AF65-F5344CB8AC3E}">
        <p14:creationId xmlns:p14="http://schemas.microsoft.com/office/powerpoint/2010/main" val="28163037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457200" indent="-457200" algn="l">
              <a:buFont typeface="+mj-lt"/>
              <a:buAutoNum type="alphaLcPeriod" startAt="2"/>
            </a:pPr>
            <a:r>
              <a:rPr lang="en-US" sz="2400" b="0" i="0" dirty="0">
                <a:effectLst/>
                <a:latin typeface="euclid_circular_a"/>
              </a:rPr>
              <a:t>Remove</a:t>
            </a:r>
            <a:r>
              <a:rPr lang="en-US" sz="2000" b="0" i="0" dirty="0">
                <a:effectLst/>
                <a:latin typeface="euclid_circular_a"/>
              </a:rPr>
              <a:t> the leaf node </a:t>
            </a:r>
            <a:r>
              <a:rPr lang="en-US" sz="2000" b="0" i="0" dirty="0">
                <a:effectLst/>
                <a:latin typeface="Droid Sans Mono"/>
              </a:rPr>
              <a:t>w</a:t>
            </a:r>
            <a:r>
              <a:rPr lang="en-US" sz="2000" b="0" i="0" dirty="0">
                <a:effectLst/>
                <a:latin typeface="euclid_circular_a"/>
              </a:rPr>
              <a:t>.</a:t>
            </a:r>
            <a:endParaRPr lang="en-US" sz="3200" b="1" i="0" dirty="0">
              <a:solidFill>
                <a:srgbClr val="25265E"/>
              </a:solidFill>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F633863C-6C25-4498-A483-4E2C477EC278}"/>
              </a:ext>
            </a:extLst>
          </p:cNvPr>
          <p:cNvPicPr>
            <a:picLocks noChangeAspect="1"/>
          </p:cNvPicPr>
          <p:nvPr/>
        </p:nvPicPr>
        <p:blipFill rotWithShape="1">
          <a:blip r:embed="rId2">
            <a:extLst>
              <a:ext uri="{28A0092B-C50C-407E-A947-70E740481C1C}">
                <a14:useLocalDpi xmlns:a14="http://schemas.microsoft.com/office/drawing/2010/main" val="0"/>
              </a:ext>
            </a:extLst>
          </a:blip>
          <a:srcRect l="52237" t="34174" r="19736" b="29521"/>
          <a:stretch/>
        </p:blipFill>
        <p:spPr>
          <a:xfrm>
            <a:off x="5101197" y="1814051"/>
            <a:ext cx="5823284" cy="4060992"/>
          </a:xfrm>
          <a:prstGeom prst="rect">
            <a:avLst/>
          </a:prstGeom>
        </p:spPr>
      </p:pic>
    </p:spTree>
    <p:extLst>
      <p:ext uri="{BB962C8B-B14F-4D97-AF65-F5344CB8AC3E}">
        <p14:creationId xmlns:p14="http://schemas.microsoft.com/office/powerpoint/2010/main" val="24278158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457200" indent="-457200" algn="l">
              <a:buFont typeface="+mj-lt"/>
              <a:buAutoNum type="arabicPeriod" startAt="3"/>
            </a:pPr>
            <a:r>
              <a:rPr lang="en-US" sz="2400" b="0" i="0" dirty="0">
                <a:effectLst/>
                <a:latin typeface="euclid_circular_a"/>
              </a:rPr>
              <a:t>Update </a:t>
            </a:r>
            <a:r>
              <a:rPr lang="en-US" sz="2400" b="0" i="0" dirty="0">
                <a:effectLst/>
                <a:latin typeface="Droid Sans Mono"/>
              </a:rPr>
              <a:t>balanceFactor</a:t>
            </a:r>
            <a:r>
              <a:rPr lang="en-US" sz="2400" b="0" i="0" dirty="0">
                <a:effectLst/>
                <a:latin typeface="euclid_circular_a"/>
              </a:rPr>
              <a:t> of the nodes.</a:t>
            </a:r>
            <a:endParaRPr lang="en-US" sz="2400" b="1" i="0" dirty="0">
              <a:solidFill>
                <a:srgbClr val="25265E"/>
              </a:solidFill>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A171CC40-8364-4B8F-9EA5-B128CA4E97AF}"/>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39551" r="21710" b="23298"/>
          <a:stretch/>
        </p:blipFill>
        <p:spPr>
          <a:xfrm>
            <a:off x="5515788" y="2134115"/>
            <a:ext cx="6327167" cy="4473161"/>
          </a:xfrm>
          <a:prstGeom prst="rect">
            <a:avLst/>
          </a:prstGeom>
        </p:spPr>
      </p:pic>
    </p:spTree>
    <p:extLst>
      <p:ext uri="{BB962C8B-B14F-4D97-AF65-F5344CB8AC3E}">
        <p14:creationId xmlns:p14="http://schemas.microsoft.com/office/powerpoint/2010/main" val="32173870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457200" indent="-457200" algn="l">
              <a:buFont typeface="+mj-lt"/>
              <a:buAutoNum type="arabicPeriod"/>
            </a:pPr>
            <a:r>
              <a:rPr lang="en-US" sz="2400" b="0" i="0" dirty="0">
                <a:effectLst/>
                <a:latin typeface="euclid_circular_a"/>
              </a:rPr>
              <a:t>Rebalance the tree if the balance factor of any of the nodes is not equal to -1, 0 or 1.</a:t>
            </a:r>
          </a:p>
          <a:p>
            <a:pPr marL="898525" lvl="1" indent="-457200">
              <a:buFont typeface="+mj-lt"/>
              <a:buAutoNum type="alphaLcPeriod"/>
            </a:pPr>
            <a:r>
              <a:rPr lang="en-US" sz="2400" b="0" i="0" dirty="0">
                <a:effectLst/>
                <a:latin typeface="euclid_circular_a"/>
              </a:rPr>
              <a:t>If </a:t>
            </a:r>
            <a:r>
              <a:rPr lang="en-US" sz="2400" b="0" i="0" dirty="0">
                <a:effectLst/>
                <a:latin typeface="Droid Sans Mono"/>
              </a:rPr>
              <a:t>balanceFactor</a:t>
            </a:r>
            <a:r>
              <a:rPr lang="en-US" sz="2400" b="0" i="0" dirty="0">
                <a:effectLst/>
                <a:latin typeface="euclid_circular_a"/>
              </a:rPr>
              <a:t> of </a:t>
            </a:r>
            <a:r>
              <a:rPr lang="en-US" sz="2400" b="0" i="0" dirty="0" err="1">
                <a:effectLst/>
                <a:latin typeface="Droid Sans Mono"/>
              </a:rPr>
              <a:t>currentNode</a:t>
            </a:r>
            <a:r>
              <a:rPr lang="en-US" sz="2400" b="0" i="0" dirty="0">
                <a:effectLst/>
                <a:latin typeface="euclid_circular_a"/>
              </a:rPr>
              <a:t> &gt; 1,</a:t>
            </a:r>
          </a:p>
          <a:p>
            <a:pPr marL="1081405" lvl="2" indent="-457200">
              <a:buFont typeface="+mj-lt"/>
              <a:buAutoNum type="alphaLcPeriod"/>
            </a:pPr>
            <a:r>
              <a:rPr lang="en-US" sz="2400" b="0" i="0" dirty="0">
                <a:effectLst/>
                <a:latin typeface="euclid_circular_a"/>
              </a:rPr>
              <a:t>If </a:t>
            </a:r>
            <a:r>
              <a:rPr lang="en-US" sz="2400" b="0" i="0" dirty="0">
                <a:effectLst/>
                <a:latin typeface="Droid Sans Mono"/>
              </a:rPr>
              <a:t>balanceFactor</a:t>
            </a:r>
            <a:r>
              <a:rPr lang="en-US" sz="2400" b="0" i="0" dirty="0">
                <a:effectLst/>
                <a:latin typeface="euclid_circular_a"/>
              </a:rPr>
              <a:t> of </a:t>
            </a:r>
            <a:r>
              <a:rPr lang="en-US" sz="2400" b="0" i="0" dirty="0" err="1">
                <a:effectLst/>
                <a:latin typeface="Droid Sans Mono"/>
              </a:rPr>
              <a:t>leftChild</a:t>
            </a:r>
            <a:r>
              <a:rPr lang="en-US" sz="2400" b="0" i="0" dirty="0">
                <a:effectLst/>
                <a:latin typeface="euclid_circular_a"/>
              </a:rPr>
              <a:t> &gt;= 0, do right rotation.</a:t>
            </a:r>
          </a:p>
          <a:p>
            <a:pPr marL="457200" indent="-457200" algn="l">
              <a:buFont typeface="+mj-lt"/>
              <a:buAutoNum type="arabicPeriod" startAt="3"/>
            </a:pPr>
            <a:endParaRPr lang="en-US" sz="2400" b="1" i="0" dirty="0">
              <a:solidFill>
                <a:srgbClr val="25265E"/>
              </a:solidFill>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50F141D0-DE6C-471A-878C-0A646C4EC804}"/>
              </a:ext>
            </a:extLst>
          </p:cNvPr>
          <p:cNvPicPr>
            <a:picLocks noChangeAspect="1"/>
          </p:cNvPicPr>
          <p:nvPr/>
        </p:nvPicPr>
        <p:blipFill rotWithShape="1">
          <a:blip r:embed="rId2">
            <a:extLst>
              <a:ext uri="{28A0092B-C50C-407E-A947-70E740481C1C}">
                <a14:useLocalDpi xmlns:a14="http://schemas.microsoft.com/office/drawing/2010/main" val="0"/>
              </a:ext>
            </a:extLst>
          </a:blip>
          <a:srcRect l="40658" t="41262" r="9605" b="26476"/>
          <a:stretch/>
        </p:blipFill>
        <p:spPr>
          <a:xfrm>
            <a:off x="2249283" y="3429000"/>
            <a:ext cx="8918589" cy="3114428"/>
          </a:xfrm>
          <a:prstGeom prst="rect">
            <a:avLst/>
          </a:prstGeom>
        </p:spPr>
      </p:pic>
    </p:spTree>
    <p:extLst>
      <p:ext uri="{BB962C8B-B14F-4D97-AF65-F5344CB8AC3E}">
        <p14:creationId xmlns:p14="http://schemas.microsoft.com/office/powerpoint/2010/main" val="3629431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ctr" fontAlgn="base">
              <a:lnSpc>
                <a:spcPct val="140000"/>
              </a:lnSpc>
              <a:buNone/>
            </a:pPr>
            <a:r>
              <a:rPr lang="en-US" sz="4000" b="1" dirty="0">
                <a:solidFill>
                  <a:srgbClr val="FF0000"/>
                </a:solidFill>
              </a:rPr>
              <a:t>Pre-order Traversal Example</a:t>
            </a:r>
          </a:p>
          <a:p>
            <a:pPr marL="0" indent="0" algn="l">
              <a:buNone/>
            </a:pPr>
            <a:endParaRPr lang="en-US" sz="3200" b="0"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09475" y="2605740"/>
            <a:ext cx="4967788" cy="3953344"/>
          </a:xfrm>
          <a:prstGeom prst="rect">
            <a:avLst/>
          </a:prstGeom>
        </p:spPr>
      </p:pic>
    </p:spTree>
    <p:extLst>
      <p:ext uri="{BB962C8B-B14F-4D97-AF65-F5344CB8AC3E}">
        <p14:creationId xmlns:p14="http://schemas.microsoft.com/office/powerpoint/2010/main" val="35241466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l">
              <a:buNone/>
            </a:pPr>
            <a:endParaRPr lang="en-US" b="0" i="0" dirty="0">
              <a:effectLst/>
              <a:latin typeface="euclid_circular_a"/>
            </a:endParaRPr>
          </a:p>
          <a:p>
            <a:pPr marL="984250" lvl="2" indent="-438150" algn="l">
              <a:buFont typeface="+mj-lt"/>
              <a:buAutoNum type="alphaLcPeriod" startAt="2"/>
            </a:pPr>
            <a:r>
              <a:rPr lang="en-US" sz="2400" b="0" i="0" dirty="0">
                <a:effectLst/>
                <a:latin typeface="euclid_circular_a"/>
              </a:rPr>
              <a:t>Else do left-right rotation.</a:t>
            </a:r>
          </a:p>
          <a:p>
            <a:pPr marL="546100" lvl="1" indent="-449263" algn="l">
              <a:buFont typeface="+mj-lt"/>
              <a:buAutoNum type="alphaLcPeriod" startAt="2"/>
            </a:pPr>
            <a:r>
              <a:rPr lang="en-US" sz="2400" b="0" i="0" dirty="0">
                <a:effectLst/>
                <a:latin typeface="euclid_circular_a"/>
              </a:rPr>
              <a:t>If </a:t>
            </a:r>
            <a:r>
              <a:rPr lang="en-US" sz="2400" b="0" i="0" dirty="0">
                <a:effectLst/>
                <a:latin typeface="Droid Sans Mono"/>
              </a:rPr>
              <a:t>balanceFactor</a:t>
            </a:r>
            <a:r>
              <a:rPr lang="en-US" sz="2400" b="0" i="0" dirty="0">
                <a:effectLst/>
                <a:latin typeface="euclid_circular_a"/>
              </a:rPr>
              <a:t> of </a:t>
            </a:r>
            <a:r>
              <a:rPr lang="en-US" sz="2400" b="0" i="0" dirty="0" err="1">
                <a:effectLst/>
                <a:latin typeface="Droid Sans Mono"/>
              </a:rPr>
              <a:t>currentNode</a:t>
            </a:r>
            <a:r>
              <a:rPr lang="en-US" sz="2400" b="0" i="0" dirty="0">
                <a:effectLst/>
                <a:latin typeface="euclid_circular_a"/>
              </a:rPr>
              <a:t> &lt; -1,</a:t>
            </a:r>
          </a:p>
          <a:p>
            <a:pPr marL="1257300" lvl="2" indent="-342900" algn="l">
              <a:buFont typeface="+mj-lt"/>
              <a:buAutoNum type="alphaLcPeriod"/>
            </a:pPr>
            <a:r>
              <a:rPr lang="en-US" sz="2400" b="0" i="0" dirty="0">
                <a:effectLst/>
                <a:latin typeface="euclid_circular_a"/>
              </a:rPr>
              <a:t>If </a:t>
            </a:r>
            <a:r>
              <a:rPr lang="en-US" sz="2400" b="0" i="0" dirty="0">
                <a:effectLst/>
                <a:latin typeface="Droid Sans Mono"/>
              </a:rPr>
              <a:t>balanceFactor</a:t>
            </a:r>
            <a:r>
              <a:rPr lang="en-US" sz="2400" b="0" i="0" dirty="0">
                <a:effectLst/>
                <a:latin typeface="euclid_circular_a"/>
              </a:rPr>
              <a:t> of </a:t>
            </a:r>
            <a:r>
              <a:rPr lang="en-US" sz="2400" b="0" i="0" dirty="0" err="1">
                <a:effectLst/>
                <a:latin typeface="Droid Sans Mono"/>
              </a:rPr>
              <a:t>rightChild</a:t>
            </a:r>
            <a:r>
              <a:rPr lang="en-US" sz="2400" b="0" i="0" dirty="0">
                <a:effectLst/>
                <a:latin typeface="euclid_circular_a"/>
              </a:rPr>
              <a:t> &lt;= 0, do left rotation.</a:t>
            </a:r>
          </a:p>
          <a:p>
            <a:pPr marL="1257300" lvl="2" indent="-342900" algn="l">
              <a:buFont typeface="+mj-lt"/>
              <a:buAutoNum type="alphaLcPeriod"/>
            </a:pPr>
            <a:r>
              <a:rPr lang="en-US" sz="2400" b="0" i="0" dirty="0">
                <a:effectLst/>
                <a:latin typeface="euclid_circular_a"/>
              </a:rPr>
              <a:t>Else do right-left rotation.</a:t>
            </a:r>
          </a:p>
          <a:p>
            <a:pPr marL="457200" indent="-457200" algn="l">
              <a:buFont typeface="+mj-lt"/>
              <a:buAutoNum type="arabicPeriod" startAt="5"/>
            </a:pPr>
            <a:r>
              <a:rPr lang="en-US" sz="2400" b="0" i="0" dirty="0">
                <a:effectLst/>
                <a:latin typeface="euclid_circular_a"/>
              </a:rPr>
              <a:t> The final tree is:</a:t>
            </a: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FCB6E099-EE6F-4E0A-817F-6BC185A519DE}"/>
              </a:ext>
            </a:extLst>
          </p:cNvPr>
          <p:cNvPicPr>
            <a:picLocks noChangeAspect="1"/>
          </p:cNvPicPr>
          <p:nvPr/>
        </p:nvPicPr>
        <p:blipFill rotWithShape="1">
          <a:blip r:embed="rId2">
            <a:extLst>
              <a:ext uri="{28A0092B-C50C-407E-A947-70E740481C1C}">
                <a14:useLocalDpi xmlns:a14="http://schemas.microsoft.com/office/drawing/2010/main" val="0"/>
              </a:ext>
            </a:extLst>
          </a:blip>
          <a:srcRect l="53553" t="35641" r="25394" b="32830"/>
          <a:stretch/>
        </p:blipFill>
        <p:spPr>
          <a:xfrm>
            <a:off x="5662862" y="3429000"/>
            <a:ext cx="4215063" cy="3398395"/>
          </a:xfrm>
          <a:prstGeom prst="rect">
            <a:avLst/>
          </a:prstGeom>
        </p:spPr>
      </p:pic>
    </p:spTree>
    <p:extLst>
      <p:ext uri="{BB962C8B-B14F-4D97-AF65-F5344CB8AC3E}">
        <p14:creationId xmlns:p14="http://schemas.microsoft.com/office/powerpoint/2010/main" val="16415864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969815"/>
            <a:ext cx="10818827" cy="4793225"/>
          </a:xfrm>
        </p:spPr>
        <p:txBody>
          <a:bodyPr>
            <a:normAutofit/>
          </a:bodyPr>
          <a:lstStyle/>
          <a:p>
            <a:pPr algn="l"/>
            <a:r>
              <a:rPr lang="en-US" sz="3200" b="1" i="0" dirty="0">
                <a:solidFill>
                  <a:srgbClr val="25265E"/>
                </a:solidFill>
                <a:effectLst/>
                <a:latin typeface="euclid_circular_a"/>
              </a:rPr>
              <a:t>Complexities of Different Operations on an AVL Tree</a:t>
            </a:r>
          </a:p>
          <a:p>
            <a:pPr algn="l"/>
            <a:endParaRPr lang="en-US" sz="3200" b="1" dirty="0">
              <a:solidFill>
                <a:srgbClr val="25265E"/>
              </a:solidFill>
              <a:latin typeface="euclid_circular_a"/>
            </a:endParaRPr>
          </a:p>
          <a:p>
            <a:pPr algn="l"/>
            <a:endParaRPr lang="en-US" sz="3200" b="1" i="0" dirty="0">
              <a:solidFill>
                <a:srgbClr val="25265E"/>
              </a:solidFill>
              <a:effectLst/>
              <a:latin typeface="euclid_circular_a"/>
            </a:endParaRPr>
          </a:p>
          <a:p>
            <a:pPr marL="0" indent="0" algn="l">
              <a:buNone/>
            </a:pPr>
            <a:endParaRPr lang="en-US" sz="3200" b="1" i="0" dirty="0">
              <a:solidFill>
                <a:srgbClr val="25265E"/>
              </a:solidFill>
              <a:effectLst/>
              <a:latin typeface="euclid_circular_a"/>
            </a:endParaRPr>
          </a:p>
          <a:p>
            <a:pPr algn="l"/>
            <a:r>
              <a:rPr lang="en-US" sz="3200" b="1" i="0" dirty="0">
                <a:solidFill>
                  <a:srgbClr val="25265E"/>
                </a:solidFill>
                <a:effectLst/>
                <a:latin typeface="euclid_circular_a"/>
              </a:rPr>
              <a:t>AVL Tree Applications</a:t>
            </a:r>
          </a:p>
          <a:p>
            <a:pPr marL="352425" indent="-352425" algn="l">
              <a:buFont typeface="Arial" panose="020B0604020202020204" pitchFamily="34" charset="0"/>
              <a:buChar char="•"/>
            </a:pPr>
            <a:r>
              <a:rPr lang="en-US" sz="2400" b="0" i="0" dirty="0">
                <a:effectLst/>
                <a:latin typeface="euclid_circular_a"/>
              </a:rPr>
              <a:t>For indexing large records in databases</a:t>
            </a:r>
          </a:p>
          <a:p>
            <a:pPr marL="352425" indent="-352425" algn="l">
              <a:buFont typeface="Arial" panose="020B0604020202020204" pitchFamily="34" charset="0"/>
              <a:buChar char="•"/>
            </a:pPr>
            <a:r>
              <a:rPr lang="en-US" sz="2400" b="0" i="0" dirty="0">
                <a:effectLst/>
                <a:latin typeface="euclid_circular_a"/>
              </a:rPr>
              <a:t>For searching in large databases</a:t>
            </a:r>
          </a:p>
          <a:p>
            <a:pPr algn="l"/>
            <a:endParaRPr lang="en-US" sz="3200" b="1" i="0" dirty="0">
              <a:solidFill>
                <a:srgbClr val="25265E"/>
              </a:solidFill>
              <a:effectLst/>
              <a:latin typeface="euclid_circular_a"/>
            </a:endParaRPr>
          </a:p>
          <a:p>
            <a:pPr marL="0" indent="0" algn="l">
              <a:buNone/>
            </a:pPr>
            <a:endParaRPr lang="en-US" b="0"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B0C3007E-B7DA-409E-8804-FF54D1E8C621}"/>
              </a:ext>
            </a:extLst>
          </p:cNvPr>
          <p:cNvPicPr>
            <a:picLocks noChangeAspect="1"/>
          </p:cNvPicPr>
          <p:nvPr/>
        </p:nvPicPr>
        <p:blipFill rotWithShape="1">
          <a:blip r:embed="rId2">
            <a:extLst>
              <a:ext uri="{28A0092B-C50C-407E-A947-70E740481C1C}">
                <a14:useLocalDpi xmlns:a14="http://schemas.microsoft.com/office/drawing/2010/main" val="0"/>
              </a:ext>
            </a:extLst>
          </a:blip>
          <a:srcRect l="34869" t="35641" r="8400" b="49999"/>
          <a:stretch/>
        </p:blipFill>
        <p:spPr>
          <a:xfrm>
            <a:off x="1145994" y="2786639"/>
            <a:ext cx="10021878" cy="1365584"/>
          </a:xfrm>
          <a:prstGeom prst="rect">
            <a:avLst/>
          </a:prstGeom>
          <a:ln>
            <a:noFill/>
          </a:ln>
          <a:effectLst>
            <a:softEdge rad="112500"/>
          </a:effectLst>
        </p:spPr>
      </p:pic>
    </p:spTree>
    <p:extLst>
      <p:ext uri="{BB962C8B-B14F-4D97-AF65-F5344CB8AC3E}">
        <p14:creationId xmlns:p14="http://schemas.microsoft.com/office/powerpoint/2010/main" val="19929458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1026" name="Picture 2">
            <a:extLst>
              <a:ext uri="{FF2B5EF4-FFF2-40B4-BE49-F238E27FC236}">
                <a16:creationId xmlns:a16="http://schemas.microsoft.com/office/drawing/2014/main" id="{567D851F-5026-48AE-BFC0-671F584623E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046" b="18944"/>
          <a:stretch/>
        </p:blipFill>
        <p:spPr bwMode="auto">
          <a:xfrm>
            <a:off x="1189121" y="1924409"/>
            <a:ext cx="10118558" cy="4490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405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
        <p:nvSpPr>
          <p:cNvPr id="3" name="Content Placeholder 2">
            <a:extLst>
              <a:ext uri="{FF2B5EF4-FFF2-40B4-BE49-F238E27FC236}">
                <a16:creationId xmlns:a16="http://schemas.microsoft.com/office/drawing/2014/main" id="{934EDD5C-FF7B-42AD-95ED-417B7B409193}"/>
              </a:ext>
            </a:extLst>
          </p:cNvPr>
          <p:cNvSpPr>
            <a:spLocks noGrp="1"/>
          </p:cNvSpPr>
          <p:nvPr>
            <p:ph idx="1"/>
          </p:nvPr>
        </p:nvSpPr>
        <p:spPr>
          <a:xfrm>
            <a:off x="1024128" y="2286000"/>
            <a:ext cx="10814946" cy="4023360"/>
          </a:xfrm>
        </p:spPr>
        <p:txBody>
          <a:bodyPr/>
          <a:lstStyle/>
          <a:p>
            <a:pPr algn="just"/>
            <a:r>
              <a:rPr lang="en-US" sz="2400" dirty="0">
                <a:latin typeface="euclid_circular_a"/>
              </a:rPr>
              <a:t>Traversing a linear data structure is very simple as there are no child nodes for each node. But in the case of non-linear data structures such as a tree, there are child nodes. Thus traversing them makes a little complex and confusing. Let’s discuss various possible ways to traverse a tree.</a:t>
            </a:r>
          </a:p>
          <a:p>
            <a:pPr algn="just"/>
            <a:endParaRPr lang="en-US" sz="2400" dirty="0">
              <a:latin typeface="euclid_circular_a"/>
            </a:endParaRPr>
          </a:p>
          <a:p>
            <a:pPr algn="l" fontAlgn="base"/>
            <a:r>
              <a:rPr lang="en-US" sz="2400" dirty="0">
                <a:latin typeface="euclid_circular_a"/>
              </a:rPr>
              <a:t>There are different ways to traverse a tree. They are</a:t>
            </a:r>
          </a:p>
          <a:p>
            <a:pPr marL="722313" indent="-369888" algn="l" fontAlgn="base">
              <a:buFont typeface="+mj-lt"/>
              <a:buAutoNum type="arabicPeriod"/>
            </a:pPr>
            <a:r>
              <a:rPr lang="en-US" sz="2400" dirty="0">
                <a:latin typeface="euclid_circular_a"/>
              </a:rPr>
              <a:t>Breadth-first search(BFS).</a:t>
            </a:r>
          </a:p>
          <a:p>
            <a:pPr marL="722313" indent="-369888" algn="l" fontAlgn="base">
              <a:buFont typeface="+mj-lt"/>
              <a:buAutoNum type="arabicPeriod"/>
            </a:pPr>
            <a:r>
              <a:rPr lang="en-US" sz="2400" dirty="0">
                <a:latin typeface="euclid_circular_a"/>
              </a:rPr>
              <a:t>Depth-first search(DFS).</a:t>
            </a:r>
          </a:p>
          <a:p>
            <a:pPr algn="just"/>
            <a:endParaRPr lang="en-PK" dirty="0"/>
          </a:p>
        </p:txBody>
      </p:sp>
    </p:spTree>
    <p:extLst>
      <p:ext uri="{BB962C8B-B14F-4D97-AF65-F5344CB8AC3E}">
        <p14:creationId xmlns:p14="http://schemas.microsoft.com/office/powerpoint/2010/main" val="15336957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Breadth first TRAVERSAL – DATA STRUCTURE</a:t>
            </a:r>
            <a:endParaRPr lang="en-PK" dirty="0">
              <a:solidFill>
                <a:srgbClr val="00B0F0"/>
              </a:solidFill>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
        <p:nvSpPr>
          <p:cNvPr id="3" name="Content Placeholder 2">
            <a:extLst>
              <a:ext uri="{FF2B5EF4-FFF2-40B4-BE49-F238E27FC236}">
                <a16:creationId xmlns:a16="http://schemas.microsoft.com/office/drawing/2014/main" id="{934EDD5C-FF7B-42AD-95ED-417B7B409193}"/>
              </a:ext>
            </a:extLst>
          </p:cNvPr>
          <p:cNvSpPr>
            <a:spLocks noGrp="1"/>
          </p:cNvSpPr>
          <p:nvPr>
            <p:ph idx="1"/>
          </p:nvPr>
        </p:nvSpPr>
        <p:spPr>
          <a:xfrm>
            <a:off x="1024127" y="2133600"/>
            <a:ext cx="10814946" cy="4023360"/>
          </a:xfrm>
        </p:spPr>
        <p:txBody>
          <a:bodyPr/>
          <a:lstStyle/>
          <a:p>
            <a:pPr marL="0" lvl="8" indent="0" fontAlgn="base">
              <a:buNone/>
            </a:pPr>
            <a:r>
              <a:rPr lang="en-US" sz="3200" b="1" dirty="0">
                <a:solidFill>
                  <a:srgbClr val="25265E"/>
                </a:solidFill>
                <a:latin typeface="euclid_circular_a"/>
              </a:rPr>
              <a:t>Breadth-First Search</a:t>
            </a:r>
          </a:p>
          <a:p>
            <a:pPr marL="0" lvl="8" indent="0" fontAlgn="base">
              <a:buNone/>
            </a:pPr>
            <a:endParaRPr lang="en-US" sz="3200" b="1" dirty="0">
              <a:solidFill>
                <a:srgbClr val="25265E"/>
              </a:solidFill>
              <a:latin typeface="euclid_circular_a"/>
            </a:endParaRPr>
          </a:p>
          <a:p>
            <a:pPr marL="0" marR="0" lvl="8" indent="0" algn="l" defTabSz="914400" rtl="0" eaLnBrk="1" fontAlgn="base" latinLnBrk="0" hangingPunct="1">
              <a:lnSpc>
                <a:spcPct val="90000"/>
              </a:lnSpc>
              <a:spcBef>
                <a:spcPts val="200"/>
              </a:spcBef>
              <a:spcAft>
                <a:spcPts val="400"/>
              </a:spcAft>
              <a:buClr>
                <a:srgbClr val="1CADE4"/>
              </a:buClr>
              <a:buSzTx/>
              <a:buFont typeface="Wingdings 3" pitchFamily="18" charset="2"/>
              <a:buNone/>
              <a:tabLst/>
              <a:defRPr/>
            </a:pPr>
            <a:r>
              <a:rPr kumimoji="0" lang="en-US" sz="2400" b="0" i="0" u="none" strike="noStrike" kern="1200" cap="none" spc="0" normalizeH="0" baseline="0" noProof="0" dirty="0">
                <a:ln>
                  <a:noFill/>
                </a:ln>
                <a:solidFill>
                  <a:srgbClr val="000000"/>
                </a:solidFill>
                <a:effectLst/>
                <a:uLnTx/>
                <a:uFillTx/>
                <a:latin typeface="euclid_circular_a"/>
              </a:rPr>
              <a:t>In the example, there are three levels. </a:t>
            </a:r>
          </a:p>
          <a:p>
            <a:pPr marL="0" marR="0" lvl="8" indent="0" algn="l" defTabSz="914400" rtl="0" eaLnBrk="1" fontAlgn="base" latinLnBrk="0" hangingPunct="1">
              <a:lnSpc>
                <a:spcPct val="90000"/>
              </a:lnSpc>
              <a:spcBef>
                <a:spcPts val="200"/>
              </a:spcBef>
              <a:spcAft>
                <a:spcPts val="400"/>
              </a:spcAft>
              <a:buClr>
                <a:srgbClr val="1CADE4"/>
              </a:buClr>
              <a:buSzTx/>
              <a:buFont typeface="Wingdings 3" pitchFamily="18" charset="2"/>
              <a:buNone/>
              <a:tabLst/>
              <a:defRPr/>
            </a:pPr>
            <a:r>
              <a:rPr kumimoji="0" lang="en-US" sz="2400" b="0" i="0" u="none" strike="noStrike" kern="1200" cap="none" spc="0" normalizeH="0" baseline="0" noProof="0" dirty="0">
                <a:ln>
                  <a:noFill/>
                </a:ln>
                <a:solidFill>
                  <a:srgbClr val="000000"/>
                </a:solidFill>
                <a:effectLst/>
                <a:uLnTx/>
                <a:uFillTx/>
                <a:latin typeface="euclid_circular_a"/>
              </a:rPr>
              <a:t>Firstly the root value 10 is read. In the next </a:t>
            </a:r>
          </a:p>
          <a:p>
            <a:pPr marL="0" marR="0" lvl="8" indent="0" algn="l" defTabSz="914400" rtl="0" eaLnBrk="1" fontAlgn="base" latinLnBrk="0" hangingPunct="1">
              <a:lnSpc>
                <a:spcPct val="90000"/>
              </a:lnSpc>
              <a:spcBef>
                <a:spcPts val="200"/>
              </a:spcBef>
              <a:spcAft>
                <a:spcPts val="400"/>
              </a:spcAft>
              <a:buClr>
                <a:srgbClr val="1CADE4"/>
              </a:buClr>
              <a:buSzTx/>
              <a:buFont typeface="Wingdings 3" pitchFamily="18" charset="2"/>
              <a:buNone/>
              <a:tabLst/>
              <a:defRPr/>
            </a:pPr>
            <a:r>
              <a:rPr kumimoji="0" lang="en-US" sz="2400" b="0" i="0" u="none" strike="noStrike" kern="1200" cap="none" spc="0" normalizeH="0" baseline="0" noProof="0" dirty="0">
                <a:ln>
                  <a:noFill/>
                </a:ln>
                <a:solidFill>
                  <a:srgbClr val="000000"/>
                </a:solidFill>
                <a:effectLst/>
                <a:uLnTx/>
                <a:uFillTx/>
                <a:latin typeface="euclid_circular_a"/>
              </a:rPr>
              <a:t>level, the values 6,2 are read. Similarly from</a:t>
            </a:r>
          </a:p>
          <a:p>
            <a:pPr marL="0" marR="0" lvl="8" indent="0" algn="l" defTabSz="914400" rtl="0" eaLnBrk="1" fontAlgn="base" latinLnBrk="0" hangingPunct="1">
              <a:lnSpc>
                <a:spcPct val="90000"/>
              </a:lnSpc>
              <a:spcBef>
                <a:spcPts val="200"/>
              </a:spcBef>
              <a:spcAft>
                <a:spcPts val="400"/>
              </a:spcAft>
              <a:buClr>
                <a:srgbClr val="1CADE4"/>
              </a:buClr>
              <a:buSzTx/>
              <a:buFont typeface="Wingdings 3" pitchFamily="18" charset="2"/>
              <a:buNone/>
              <a:tabLst/>
              <a:defRPr/>
            </a:pPr>
            <a:r>
              <a:rPr kumimoji="0" lang="en-US" sz="2400" b="0" i="0" u="none" strike="noStrike" kern="1200" cap="none" spc="0" normalizeH="0" baseline="0" noProof="0" dirty="0">
                <a:ln>
                  <a:noFill/>
                </a:ln>
                <a:solidFill>
                  <a:srgbClr val="000000"/>
                </a:solidFill>
                <a:effectLst/>
                <a:uLnTx/>
                <a:uFillTx/>
                <a:latin typeface="euclid_circular_a"/>
              </a:rPr>
              <a:t>level 3, all the values 3,8,20 are read. </a:t>
            </a:r>
            <a:endParaRPr kumimoji="0" lang="en-US" sz="2400" b="1" i="0" u="none" strike="noStrike" kern="1200" cap="none" spc="0" normalizeH="0" baseline="0" noProof="0" dirty="0">
              <a:ln>
                <a:noFill/>
              </a:ln>
              <a:solidFill>
                <a:srgbClr val="25265E"/>
              </a:solidFill>
              <a:effectLst/>
              <a:uLnTx/>
              <a:uFillTx/>
              <a:latin typeface="euclid_circular_a"/>
            </a:endParaRPr>
          </a:p>
          <a:p>
            <a:pPr marL="0" lvl="8" indent="0" fontAlgn="base">
              <a:buNone/>
            </a:pPr>
            <a:endParaRPr lang="en-US" sz="3200" b="1" dirty="0">
              <a:solidFill>
                <a:srgbClr val="25265E"/>
              </a:solidFill>
              <a:latin typeface="euclid_circular_a"/>
            </a:endParaRPr>
          </a:p>
        </p:txBody>
      </p:sp>
      <p:pic>
        <p:nvPicPr>
          <p:cNvPr id="2050" name="Picture 2">
            <a:extLst>
              <a:ext uri="{FF2B5EF4-FFF2-40B4-BE49-F238E27FC236}">
                <a16:creationId xmlns:a16="http://schemas.microsoft.com/office/drawing/2014/main" id="{EAFAC990-542F-412A-B2EF-DA4CF7C243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36" r="18280"/>
          <a:stretch/>
        </p:blipFill>
        <p:spPr bwMode="auto">
          <a:xfrm>
            <a:off x="7186863" y="2558034"/>
            <a:ext cx="4828674" cy="371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650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Breadth first TRAVERSAL – DATA STRUCTURE</a:t>
            </a:r>
            <a:endParaRPr lang="en-PK" dirty="0">
              <a:solidFill>
                <a:srgbClr val="00B0F0"/>
              </a:solidFill>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4098" name="Picture 2">
            <a:extLst>
              <a:ext uri="{FF2B5EF4-FFF2-40B4-BE49-F238E27FC236}">
                <a16:creationId xmlns:a16="http://schemas.microsoft.com/office/drawing/2014/main" id="{1F99B61F-8B62-46C8-B8A6-17BC4713C8E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8331"/>
          <a:stretch/>
        </p:blipFill>
        <p:spPr bwMode="auto">
          <a:xfrm>
            <a:off x="2072000" y="1947909"/>
            <a:ext cx="8672199" cy="4673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4967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DEPTH first TRAVERSAL – DATA STRUCTURE</a:t>
            </a:r>
            <a:endParaRPr lang="en-PK" dirty="0">
              <a:solidFill>
                <a:srgbClr val="00B0F0"/>
              </a:solidFill>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
        <p:nvSpPr>
          <p:cNvPr id="3" name="Content Placeholder 2">
            <a:extLst>
              <a:ext uri="{FF2B5EF4-FFF2-40B4-BE49-F238E27FC236}">
                <a16:creationId xmlns:a16="http://schemas.microsoft.com/office/drawing/2014/main" id="{934EDD5C-FF7B-42AD-95ED-417B7B409193}"/>
              </a:ext>
            </a:extLst>
          </p:cNvPr>
          <p:cNvSpPr>
            <a:spLocks noGrp="1"/>
          </p:cNvSpPr>
          <p:nvPr>
            <p:ph idx="1"/>
          </p:nvPr>
        </p:nvSpPr>
        <p:spPr>
          <a:xfrm>
            <a:off x="1024128" y="2084832"/>
            <a:ext cx="10814946" cy="4773168"/>
          </a:xfrm>
        </p:spPr>
        <p:txBody>
          <a:bodyPr>
            <a:normAutofit fontScale="85000" lnSpcReduction="20000"/>
          </a:bodyPr>
          <a:lstStyle/>
          <a:p>
            <a:pPr marL="0" lvl="8" indent="0" fontAlgn="base">
              <a:buNone/>
            </a:pPr>
            <a:r>
              <a:rPr lang="en-US" sz="4600" b="1" dirty="0">
                <a:solidFill>
                  <a:srgbClr val="25265E"/>
                </a:solidFill>
                <a:latin typeface="euclid_circular_a"/>
              </a:rPr>
              <a:t>Depth-First Search</a:t>
            </a:r>
          </a:p>
          <a:p>
            <a:pPr marL="0" lvl="8" indent="0" fontAlgn="base">
              <a:buNone/>
            </a:pPr>
            <a:endParaRPr lang="en-US" sz="3200" b="1" dirty="0">
              <a:solidFill>
                <a:srgbClr val="25265E"/>
              </a:solidFill>
              <a:latin typeface="euclid_circular_a"/>
            </a:endParaRPr>
          </a:p>
          <a:p>
            <a:pPr marL="0" marR="0" lvl="8" indent="0" algn="just" defTabSz="914400" rtl="0" eaLnBrk="1" fontAlgn="base" latinLnBrk="0" hangingPunct="1">
              <a:lnSpc>
                <a:spcPct val="120000"/>
              </a:lnSpc>
              <a:spcBef>
                <a:spcPts val="200"/>
              </a:spcBef>
              <a:spcAft>
                <a:spcPts val="400"/>
              </a:spcAft>
              <a:buClr>
                <a:srgbClr val="1CADE4"/>
              </a:buClr>
              <a:buSzTx/>
              <a:buFont typeface="Wingdings 3" pitchFamily="18" charset="2"/>
              <a:buNone/>
              <a:tabLst/>
              <a:defRPr/>
            </a:pPr>
            <a:r>
              <a:rPr lang="en-US" sz="3100" b="0" i="0" dirty="0">
                <a:solidFill>
                  <a:srgbClr val="000000"/>
                </a:solidFill>
                <a:effectLst/>
                <a:latin typeface="euclid_circular_a"/>
              </a:rPr>
              <a:t>Unlike the breadth-first search, the Depth-first search algorithm reads all the values formed by the child node and its child nodes before going to another direct child node. By observing the reading structure looks like reading the deepest node values. So it is called the depth-first search. </a:t>
            </a:r>
          </a:p>
          <a:p>
            <a:pPr algn="just" fontAlgn="base"/>
            <a:r>
              <a:rPr lang="en-US" sz="3100" b="0" i="0" dirty="0">
                <a:solidFill>
                  <a:srgbClr val="000000"/>
                </a:solidFill>
                <a:effectLst/>
                <a:latin typeface="euclid_circular_a"/>
              </a:rPr>
              <a:t>Based on the order of traversing a node it’s further divided into 3 types.</a:t>
            </a:r>
          </a:p>
          <a:p>
            <a:pPr marL="625475" indent="-449263" algn="just" fontAlgn="base">
              <a:buFont typeface="+mj-lt"/>
              <a:buAutoNum type="arabicPeriod"/>
            </a:pPr>
            <a:r>
              <a:rPr lang="en-US" sz="3100" b="0" i="0" dirty="0">
                <a:solidFill>
                  <a:srgbClr val="000000"/>
                </a:solidFill>
                <a:effectLst/>
                <a:latin typeface="euclid_circular_a"/>
              </a:rPr>
              <a:t>Death-First in order search.</a:t>
            </a:r>
          </a:p>
          <a:p>
            <a:pPr marL="625475" indent="-449263" algn="just" fontAlgn="base">
              <a:buFont typeface="+mj-lt"/>
              <a:buAutoNum type="arabicPeriod"/>
            </a:pPr>
            <a:r>
              <a:rPr lang="en-US" sz="3100" b="0" i="0" dirty="0">
                <a:solidFill>
                  <a:srgbClr val="000000"/>
                </a:solidFill>
                <a:effectLst/>
                <a:latin typeface="euclid_circular_a"/>
              </a:rPr>
              <a:t>Depth-first pre-order search.</a:t>
            </a:r>
          </a:p>
          <a:p>
            <a:pPr marL="625475" indent="-449263" algn="just" fontAlgn="base">
              <a:buFont typeface="+mj-lt"/>
              <a:buAutoNum type="arabicPeriod"/>
            </a:pPr>
            <a:r>
              <a:rPr lang="en-US" sz="3100" b="0" i="0" dirty="0">
                <a:solidFill>
                  <a:srgbClr val="000000"/>
                </a:solidFill>
                <a:effectLst/>
                <a:latin typeface="euclid_circular_a"/>
              </a:rPr>
              <a:t>Depth-first post-order search.</a:t>
            </a:r>
          </a:p>
          <a:p>
            <a:pPr marL="0" marR="0" lvl="8" indent="0" algn="l" defTabSz="914400" rtl="0" eaLnBrk="1" fontAlgn="base" latinLnBrk="0" hangingPunct="1">
              <a:lnSpc>
                <a:spcPct val="90000"/>
              </a:lnSpc>
              <a:spcBef>
                <a:spcPts val="200"/>
              </a:spcBef>
              <a:spcAft>
                <a:spcPts val="400"/>
              </a:spcAft>
              <a:buClr>
                <a:srgbClr val="1CADE4"/>
              </a:buClr>
              <a:buSzTx/>
              <a:buFont typeface="Wingdings 3" pitchFamily="18" charset="2"/>
              <a:buNone/>
              <a:tabLst/>
              <a:defRPr/>
            </a:pPr>
            <a:endParaRPr lang="en-US" sz="3200" b="1" dirty="0">
              <a:solidFill>
                <a:srgbClr val="25265E"/>
              </a:solidFill>
              <a:latin typeface="euclid_circular_a"/>
            </a:endParaRPr>
          </a:p>
        </p:txBody>
      </p:sp>
    </p:spTree>
    <p:extLst>
      <p:ext uri="{BB962C8B-B14F-4D97-AF65-F5344CB8AC3E}">
        <p14:creationId xmlns:p14="http://schemas.microsoft.com/office/powerpoint/2010/main" val="42624592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DEPTH first TRAVERSAL – DATA STRUCTURE</a:t>
            </a:r>
            <a:endParaRPr lang="en-PK" dirty="0">
              <a:solidFill>
                <a:srgbClr val="00B0F0"/>
              </a:solidFill>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
        <p:nvSpPr>
          <p:cNvPr id="3" name="Content Placeholder 2">
            <a:extLst>
              <a:ext uri="{FF2B5EF4-FFF2-40B4-BE49-F238E27FC236}">
                <a16:creationId xmlns:a16="http://schemas.microsoft.com/office/drawing/2014/main" id="{934EDD5C-FF7B-42AD-95ED-417B7B409193}"/>
              </a:ext>
            </a:extLst>
          </p:cNvPr>
          <p:cNvSpPr>
            <a:spLocks noGrp="1"/>
          </p:cNvSpPr>
          <p:nvPr>
            <p:ph idx="1"/>
          </p:nvPr>
        </p:nvSpPr>
        <p:spPr>
          <a:xfrm>
            <a:off x="1024128" y="2084832"/>
            <a:ext cx="10814946" cy="4773168"/>
          </a:xfrm>
        </p:spPr>
        <p:txBody>
          <a:bodyPr>
            <a:normAutofit fontScale="85000" lnSpcReduction="20000"/>
          </a:bodyPr>
          <a:lstStyle/>
          <a:p>
            <a:pPr marL="0" lvl="8" indent="0" fontAlgn="base">
              <a:buNone/>
            </a:pPr>
            <a:r>
              <a:rPr lang="en-US" sz="4600" b="1" dirty="0">
                <a:solidFill>
                  <a:srgbClr val="25265E"/>
                </a:solidFill>
                <a:latin typeface="euclid_circular_a"/>
              </a:rPr>
              <a:t>Depth-First Search</a:t>
            </a:r>
          </a:p>
          <a:p>
            <a:pPr marL="0" lvl="8" indent="0" fontAlgn="base">
              <a:buNone/>
            </a:pPr>
            <a:endParaRPr lang="en-US" sz="3200" b="1" dirty="0">
              <a:solidFill>
                <a:srgbClr val="25265E"/>
              </a:solidFill>
              <a:latin typeface="euclid_circular_a"/>
            </a:endParaRPr>
          </a:p>
          <a:p>
            <a:pPr marL="0" marR="0" lvl="8" indent="0" algn="just" defTabSz="914400" rtl="0" eaLnBrk="1" fontAlgn="base" latinLnBrk="0" hangingPunct="1">
              <a:lnSpc>
                <a:spcPct val="120000"/>
              </a:lnSpc>
              <a:spcBef>
                <a:spcPts val="200"/>
              </a:spcBef>
              <a:spcAft>
                <a:spcPts val="400"/>
              </a:spcAft>
              <a:buClr>
                <a:srgbClr val="1CADE4"/>
              </a:buClr>
              <a:buSzTx/>
              <a:buFont typeface="Wingdings 3" pitchFamily="18" charset="2"/>
              <a:buNone/>
              <a:tabLst/>
              <a:defRPr/>
            </a:pPr>
            <a:r>
              <a:rPr lang="en-US" sz="3100" b="0" i="0" dirty="0">
                <a:solidFill>
                  <a:srgbClr val="000000"/>
                </a:solidFill>
                <a:effectLst/>
                <a:latin typeface="euclid_circular_a"/>
              </a:rPr>
              <a:t>Unlike the breadth-first search, the Depth-first search algorithm reads all the values formed by the child node and its child nodes before going to another direct child node. By observing the reading structure looks like reading the deepest node values. So it is called the depth-first search. </a:t>
            </a:r>
          </a:p>
          <a:p>
            <a:pPr algn="just" fontAlgn="base"/>
            <a:r>
              <a:rPr lang="en-US" sz="3100" b="0" i="0" dirty="0">
                <a:solidFill>
                  <a:srgbClr val="000000"/>
                </a:solidFill>
                <a:effectLst/>
                <a:latin typeface="euclid_circular_a"/>
              </a:rPr>
              <a:t>Based on the order of traversing a node it’s further divided into 3 types.</a:t>
            </a:r>
          </a:p>
          <a:p>
            <a:pPr marL="625475" indent="-449263" algn="just" fontAlgn="base">
              <a:buFont typeface="+mj-lt"/>
              <a:buAutoNum type="arabicPeriod"/>
            </a:pPr>
            <a:r>
              <a:rPr lang="en-US" sz="3100" b="0" i="0" dirty="0">
                <a:solidFill>
                  <a:srgbClr val="000000"/>
                </a:solidFill>
                <a:effectLst/>
                <a:latin typeface="euclid_circular_a"/>
              </a:rPr>
              <a:t>Death-First in order search.</a:t>
            </a:r>
          </a:p>
          <a:p>
            <a:pPr marL="625475" indent="-449263" algn="just" fontAlgn="base">
              <a:buFont typeface="+mj-lt"/>
              <a:buAutoNum type="arabicPeriod"/>
            </a:pPr>
            <a:r>
              <a:rPr lang="en-US" sz="3100" b="0" i="0" dirty="0">
                <a:solidFill>
                  <a:srgbClr val="000000"/>
                </a:solidFill>
                <a:effectLst/>
                <a:latin typeface="euclid_circular_a"/>
              </a:rPr>
              <a:t>Depth-first pre-order search.</a:t>
            </a:r>
          </a:p>
          <a:p>
            <a:pPr marL="625475" indent="-449263" algn="just" fontAlgn="base">
              <a:buFont typeface="+mj-lt"/>
              <a:buAutoNum type="arabicPeriod"/>
            </a:pPr>
            <a:r>
              <a:rPr lang="en-US" sz="3100" b="0" i="0" dirty="0">
                <a:solidFill>
                  <a:srgbClr val="000000"/>
                </a:solidFill>
                <a:effectLst/>
                <a:latin typeface="euclid_circular_a"/>
              </a:rPr>
              <a:t>Depth-first post-order search.</a:t>
            </a:r>
          </a:p>
          <a:p>
            <a:pPr marL="0" marR="0" lvl="8" indent="0" algn="l" defTabSz="914400" rtl="0" eaLnBrk="1" fontAlgn="base" latinLnBrk="0" hangingPunct="1">
              <a:lnSpc>
                <a:spcPct val="90000"/>
              </a:lnSpc>
              <a:spcBef>
                <a:spcPts val="200"/>
              </a:spcBef>
              <a:spcAft>
                <a:spcPts val="400"/>
              </a:spcAft>
              <a:buClr>
                <a:srgbClr val="1CADE4"/>
              </a:buClr>
              <a:buSzTx/>
              <a:buFont typeface="Wingdings 3" pitchFamily="18" charset="2"/>
              <a:buNone/>
              <a:tabLst/>
              <a:defRPr/>
            </a:pPr>
            <a:endParaRPr lang="en-US" sz="3200" b="1" dirty="0">
              <a:solidFill>
                <a:srgbClr val="25265E"/>
              </a:solidFill>
              <a:latin typeface="euclid_circular_a"/>
            </a:endParaRPr>
          </a:p>
        </p:txBody>
      </p:sp>
    </p:spTree>
    <p:extLst>
      <p:ext uri="{BB962C8B-B14F-4D97-AF65-F5344CB8AC3E}">
        <p14:creationId xmlns:p14="http://schemas.microsoft.com/office/powerpoint/2010/main" val="21353145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SPANNING TREE – DATA STRUCTURE</a:t>
            </a:r>
            <a:endParaRPr lang="en-PK" dirty="0">
              <a:solidFill>
                <a:srgbClr val="00B0F0"/>
              </a:solidFill>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4EDD5C-FF7B-42AD-95ED-417B7B409193}"/>
                  </a:ext>
                </a:extLst>
              </p:cNvPr>
              <p:cNvSpPr>
                <a:spLocks noGrp="1"/>
              </p:cNvSpPr>
              <p:nvPr>
                <p:ph idx="1"/>
              </p:nvPr>
            </p:nvSpPr>
            <p:spPr>
              <a:xfrm>
                <a:off x="1024127" y="2084832"/>
                <a:ext cx="10975367" cy="4428263"/>
              </a:xfrm>
            </p:spPr>
            <p:txBody>
              <a:bodyPr>
                <a:normAutofit/>
              </a:bodyPr>
              <a:lstStyle/>
              <a:p>
                <a:pPr marL="352425" indent="-352425" algn="just">
                  <a:buClr>
                    <a:srgbClr val="C00000"/>
                  </a:buClr>
                  <a:buSzPct val="141000"/>
                  <a:buFont typeface="Arial" panose="020B0604020202020204" pitchFamily="34" charset="0"/>
                  <a:buChar char="•"/>
                </a:pPr>
                <a:r>
                  <a:rPr lang="en-US" sz="2600" b="0" i="0" dirty="0">
                    <a:effectLst/>
                    <a:latin typeface="euclid_circular_a"/>
                  </a:rPr>
                  <a:t>A spanning tree is a sub-graph of an </a:t>
                </a:r>
                <a:r>
                  <a:rPr lang="en-US" sz="2600" b="1" i="0" dirty="0">
                    <a:solidFill>
                      <a:srgbClr val="FF0000"/>
                    </a:solidFill>
                    <a:effectLst/>
                    <a:latin typeface="euclid_circular_a"/>
                  </a:rPr>
                  <a:t>undirected</a:t>
                </a:r>
                <a:r>
                  <a:rPr lang="en-US" sz="2600" b="0" i="0" dirty="0">
                    <a:effectLst/>
                    <a:latin typeface="euclid_circular_a"/>
                  </a:rPr>
                  <a:t> and a </a:t>
                </a:r>
                <a:r>
                  <a:rPr lang="en-US" sz="2600" b="1" i="0" dirty="0">
                    <a:solidFill>
                      <a:srgbClr val="FF0000"/>
                    </a:solidFill>
                    <a:effectLst/>
                    <a:latin typeface="euclid_circular_a"/>
                  </a:rPr>
                  <a:t>connected</a:t>
                </a:r>
                <a:r>
                  <a:rPr lang="en-US" sz="2600" b="0" i="0" dirty="0">
                    <a:effectLst/>
                    <a:latin typeface="euclid_circular_a"/>
                  </a:rPr>
                  <a:t> graph, which includes all the vertices of the graph having a </a:t>
                </a:r>
                <a:r>
                  <a:rPr lang="en-US" sz="2600" b="1" i="0" dirty="0">
                    <a:solidFill>
                      <a:srgbClr val="FF0000"/>
                    </a:solidFill>
                    <a:effectLst/>
                    <a:latin typeface="euclid_circular_a"/>
                  </a:rPr>
                  <a:t>minimum possible number</a:t>
                </a:r>
                <a:r>
                  <a:rPr lang="en-US" sz="2600" b="0" i="0" dirty="0">
                    <a:effectLst/>
                    <a:latin typeface="euclid_circular_a"/>
                  </a:rPr>
                  <a:t> of edges. If a vertex is missed, then it is not a spanning tree.</a:t>
                </a:r>
              </a:p>
              <a:p>
                <a:pPr marL="352425" indent="-352425" algn="just">
                  <a:buClr>
                    <a:srgbClr val="C00000"/>
                  </a:buClr>
                  <a:buSzPct val="141000"/>
                  <a:buFont typeface="Arial" panose="020B0604020202020204" pitchFamily="34" charset="0"/>
                  <a:buChar char="•"/>
                </a:pPr>
                <a:r>
                  <a:rPr lang="en-US" sz="2600" b="0" i="0" dirty="0">
                    <a:effectLst/>
                    <a:latin typeface="euclid_circular_a"/>
                  </a:rPr>
                  <a:t>The edges may or may not have weights assigned to them.</a:t>
                </a:r>
                <a:endParaRPr lang="en-US" sz="2600" dirty="0">
                  <a:latin typeface="euclid_circular_a"/>
                </a:endParaRPr>
              </a:p>
              <a:p>
                <a:pPr marL="352425" indent="-352425" algn="just">
                  <a:buClr>
                    <a:srgbClr val="C00000"/>
                  </a:buClr>
                  <a:buSzPct val="141000"/>
                  <a:buFont typeface="Arial" panose="020B0604020202020204" pitchFamily="34" charset="0"/>
                  <a:buChar char="•"/>
                </a:pPr>
                <a:r>
                  <a:rPr lang="en-US" sz="2600" dirty="0">
                    <a:latin typeface="euclid_circular_a"/>
                  </a:rPr>
                  <a:t>The total number of spanning trees with n vertices that can be created from a complete graph is equal to </a:t>
                </a:r>
                <a14:m>
                  <m:oMath xmlns:m="http://schemas.openxmlformats.org/officeDocument/2006/math">
                    <m:sSup>
                      <m:sSupPr>
                        <m:ctrlPr>
                          <a:rPr lang="en-US" sz="2600" i="1" smtClean="0">
                            <a:latin typeface="Cambria Math" panose="02040503050406030204" pitchFamily="18" charset="0"/>
                          </a:rPr>
                        </m:ctrlPr>
                      </m:sSupPr>
                      <m:e>
                        <m:r>
                          <a:rPr lang="en-US" sz="2600" b="0" i="1" smtClean="0">
                            <a:latin typeface="Cambria Math" panose="02040503050406030204" pitchFamily="18" charset="0"/>
                          </a:rPr>
                          <m:t>𝑛</m:t>
                        </m:r>
                      </m:e>
                      <m:sup>
                        <m:r>
                          <a:rPr lang="en-US" sz="2600" b="0" i="1" smtClean="0">
                            <a:latin typeface="Cambria Math" panose="02040503050406030204" pitchFamily="18" charset="0"/>
                          </a:rPr>
                          <m:t>𝑛</m:t>
                        </m:r>
                        <m:r>
                          <a:rPr lang="en-US" sz="2600" b="0" i="1" smtClean="0">
                            <a:latin typeface="Cambria Math" panose="02040503050406030204" pitchFamily="18" charset="0"/>
                          </a:rPr>
                          <m:t>−2</m:t>
                        </m:r>
                      </m:sup>
                    </m:sSup>
                  </m:oMath>
                </a14:m>
                <a:endParaRPr lang="en-US" sz="2600" dirty="0">
                  <a:latin typeface="euclid_circular_a"/>
                </a:endParaRPr>
              </a:p>
              <a:p>
                <a:pPr marL="352425" indent="-352425" algn="just">
                  <a:buClr>
                    <a:srgbClr val="C00000"/>
                  </a:buClr>
                  <a:buSzPct val="141000"/>
                  <a:buFont typeface="Arial" panose="020B0604020202020204" pitchFamily="34" charset="0"/>
                  <a:buChar char="•"/>
                </a:pPr>
                <a:r>
                  <a:rPr lang="en-US" sz="2600" dirty="0">
                    <a:latin typeface="euclid_circular_a"/>
                  </a:rPr>
                  <a:t>If we have n = 4, the maximum number of possible spanning trees is equal to </a:t>
                </a:r>
                <a14:m>
                  <m:oMath xmlns:m="http://schemas.openxmlformats.org/officeDocument/2006/math">
                    <m:sSup>
                      <m:sSupPr>
                        <m:ctrlPr>
                          <a:rPr lang="en-US" sz="2600" i="1" smtClean="0">
                            <a:latin typeface="Cambria Math" panose="02040503050406030204" pitchFamily="18" charset="0"/>
                          </a:rPr>
                        </m:ctrlPr>
                      </m:sSupPr>
                      <m:e>
                        <m:r>
                          <a:rPr lang="en-US" sz="2600" b="0" i="1" smtClean="0">
                            <a:latin typeface="Cambria Math" panose="02040503050406030204" pitchFamily="18" charset="0"/>
                          </a:rPr>
                          <m:t>4</m:t>
                        </m:r>
                      </m:e>
                      <m:sup>
                        <m:r>
                          <a:rPr lang="en-US" sz="2600" b="0" i="1" smtClean="0">
                            <a:latin typeface="Cambria Math" panose="02040503050406030204" pitchFamily="18" charset="0"/>
                          </a:rPr>
                          <m:t>4−2</m:t>
                        </m:r>
                      </m:sup>
                    </m:sSup>
                  </m:oMath>
                </a14:m>
                <a:r>
                  <a:rPr lang="en-US" sz="2600" dirty="0">
                    <a:latin typeface="euclid_circular_a"/>
                  </a:rPr>
                  <a:t>= </a:t>
                </a:r>
                <a14:m>
                  <m:oMath xmlns:m="http://schemas.openxmlformats.org/officeDocument/2006/math">
                    <m:sSup>
                      <m:sSupPr>
                        <m:ctrlPr>
                          <a:rPr lang="en-US" sz="2600" i="1" smtClean="0">
                            <a:latin typeface="Cambria Math" panose="02040503050406030204" pitchFamily="18" charset="0"/>
                          </a:rPr>
                        </m:ctrlPr>
                      </m:sSupPr>
                      <m:e>
                        <m:r>
                          <a:rPr lang="en-US" sz="2600" b="0" i="1" smtClean="0">
                            <a:latin typeface="Cambria Math" panose="02040503050406030204" pitchFamily="18" charset="0"/>
                          </a:rPr>
                          <m:t>4</m:t>
                        </m:r>
                      </m:e>
                      <m:sup>
                        <m:r>
                          <a:rPr lang="en-US" sz="2600" b="0" i="1" smtClean="0">
                            <a:latin typeface="Cambria Math" panose="02040503050406030204" pitchFamily="18" charset="0"/>
                          </a:rPr>
                          <m:t>2</m:t>
                        </m:r>
                      </m:sup>
                    </m:sSup>
                  </m:oMath>
                </a14:m>
                <a:r>
                  <a:rPr lang="en-US" sz="2600" dirty="0">
                    <a:latin typeface="euclid_circular_a"/>
                  </a:rPr>
                  <a:t> = 16. Thus, 16 spanning trees can be formed from a complete graph with 4 vertices.</a:t>
                </a:r>
              </a:p>
            </p:txBody>
          </p:sp>
        </mc:Choice>
        <mc:Fallback xmlns="">
          <p:sp>
            <p:nvSpPr>
              <p:cNvPr id="3" name="Content Placeholder 2">
                <a:extLst>
                  <a:ext uri="{FF2B5EF4-FFF2-40B4-BE49-F238E27FC236}">
                    <a16:creationId xmlns:a16="http://schemas.microsoft.com/office/drawing/2014/main" id="{934EDD5C-FF7B-42AD-95ED-417B7B409193}"/>
                  </a:ext>
                </a:extLst>
              </p:cNvPr>
              <p:cNvSpPr>
                <a:spLocks noGrp="1" noRot="1" noChangeAspect="1" noMove="1" noResize="1" noEditPoints="1" noAdjustHandles="1" noChangeArrowheads="1" noChangeShapeType="1" noTextEdit="1"/>
              </p:cNvSpPr>
              <p:nvPr>
                <p:ph idx="1"/>
              </p:nvPr>
            </p:nvSpPr>
            <p:spPr>
              <a:xfrm>
                <a:off x="1024127" y="2084832"/>
                <a:ext cx="10975367" cy="4428263"/>
              </a:xfrm>
              <a:blipFill>
                <a:blip r:embed="rId2"/>
                <a:stretch>
                  <a:fillRect l="-1944" t="-5372" r="-1389"/>
                </a:stretch>
              </a:blipFill>
            </p:spPr>
            <p:txBody>
              <a:bodyPr/>
              <a:lstStyle/>
              <a:p>
                <a:r>
                  <a:rPr lang="en-PK">
                    <a:noFill/>
                  </a:rPr>
                  <a:t> </a:t>
                </a:r>
              </a:p>
            </p:txBody>
          </p:sp>
        </mc:Fallback>
      </mc:AlternateContent>
    </p:spTree>
    <p:extLst>
      <p:ext uri="{BB962C8B-B14F-4D97-AF65-F5344CB8AC3E}">
        <p14:creationId xmlns:p14="http://schemas.microsoft.com/office/powerpoint/2010/main" val="6766170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SPANNING TREE – DATA STRUCTURE</a:t>
            </a:r>
            <a:endParaRPr lang="en-PK" dirty="0">
              <a:solidFill>
                <a:srgbClr val="00B0F0"/>
              </a:solidFill>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4EDD5C-FF7B-42AD-95ED-417B7B409193}"/>
                  </a:ext>
                </a:extLst>
              </p:cNvPr>
              <p:cNvSpPr>
                <a:spLocks noGrp="1"/>
              </p:cNvSpPr>
              <p:nvPr>
                <p:ph idx="1"/>
              </p:nvPr>
            </p:nvSpPr>
            <p:spPr>
              <a:xfrm>
                <a:off x="1024127" y="1812758"/>
                <a:ext cx="10975367" cy="4700337"/>
              </a:xfrm>
            </p:spPr>
            <p:txBody>
              <a:bodyPr>
                <a:normAutofit/>
              </a:bodyPr>
              <a:lstStyle/>
              <a:p>
                <a:pPr marL="457200" indent="-457200" algn="just">
                  <a:buFont typeface="+mj-lt"/>
                  <a:buAutoNum type="arabicPeriod"/>
                </a:pPr>
                <a:r>
                  <a:rPr lang="en-US" sz="2600" dirty="0">
                    <a:latin typeface="euclid_circular_a"/>
                  </a:rPr>
                  <a:t>Removing one edge from spanning tree will make it disconnected</a:t>
                </a:r>
              </a:p>
              <a:p>
                <a:pPr marL="457200" indent="-457200" algn="just">
                  <a:buFont typeface="+mj-lt"/>
                  <a:buAutoNum type="arabicPeriod"/>
                </a:pPr>
                <a:r>
                  <a:rPr lang="en-US" sz="2600" dirty="0">
                    <a:latin typeface="euclid_circular_a"/>
                  </a:rPr>
                  <a:t>Adding one edge to spanning tree will make a loop</a:t>
                </a:r>
              </a:p>
              <a:p>
                <a:pPr marL="457200" indent="-457200" algn="just">
                  <a:buFont typeface="+mj-lt"/>
                  <a:buAutoNum type="arabicPeriod"/>
                </a:pPr>
                <a:r>
                  <a:rPr lang="en-US" sz="2600" dirty="0">
                    <a:latin typeface="euclid_circular_a"/>
                  </a:rPr>
                  <a:t>If each edge has distinct weight then there will be only one and unique minimum spanning tree</a:t>
                </a:r>
              </a:p>
              <a:p>
                <a:pPr marL="457200" indent="-457200" algn="just">
                  <a:buFont typeface="+mj-lt"/>
                  <a:buAutoNum type="arabicPeriod"/>
                </a:pPr>
                <a:r>
                  <a:rPr lang="en-US" sz="2600" dirty="0">
                    <a:latin typeface="euclid_circular_a"/>
                  </a:rPr>
                  <a:t>A complete undirected graph can have </a:t>
                </a:r>
                <a14:m>
                  <m:oMath xmlns:m="http://schemas.openxmlformats.org/officeDocument/2006/math">
                    <m:sSup>
                      <m:sSupPr>
                        <m:ctrlPr>
                          <a:rPr lang="en-US" sz="2600" i="1">
                            <a:latin typeface="Cambria Math" panose="02040503050406030204" pitchFamily="18" charset="0"/>
                          </a:rPr>
                        </m:ctrlPr>
                      </m:sSupPr>
                      <m:e>
                        <m:r>
                          <a:rPr lang="en-US" sz="2600">
                            <a:latin typeface="Cambria Math" panose="02040503050406030204" pitchFamily="18" charset="0"/>
                          </a:rPr>
                          <m:t>𝑛</m:t>
                        </m:r>
                      </m:e>
                      <m:sup>
                        <m:r>
                          <a:rPr lang="en-US" sz="2600">
                            <a:latin typeface="Cambria Math" panose="02040503050406030204" pitchFamily="18" charset="0"/>
                          </a:rPr>
                          <m:t>𝑛</m:t>
                        </m:r>
                        <m:r>
                          <a:rPr lang="en-US" sz="2600">
                            <a:latin typeface="Cambria Math" panose="02040503050406030204" pitchFamily="18" charset="0"/>
                          </a:rPr>
                          <m:t>−2</m:t>
                        </m:r>
                      </m:sup>
                    </m:sSup>
                  </m:oMath>
                </a14:m>
                <a:r>
                  <a:rPr lang="en-US" sz="2600" dirty="0">
                    <a:latin typeface="euclid_circular_a"/>
                  </a:rPr>
                  <a:t> number of spanning trees</a:t>
                </a:r>
              </a:p>
              <a:p>
                <a:pPr marL="457200" indent="-457200" algn="just">
                  <a:buFont typeface="+mj-lt"/>
                  <a:buAutoNum type="arabicPeriod"/>
                </a:pPr>
                <a:r>
                  <a:rPr lang="en-US" sz="2600" dirty="0">
                    <a:latin typeface="euclid_circular_a"/>
                  </a:rPr>
                  <a:t>Every connected and undirected graph has at least one spanning tree</a:t>
                </a:r>
              </a:p>
              <a:p>
                <a:pPr marL="457200" indent="-457200" algn="just">
                  <a:buFont typeface="+mj-lt"/>
                  <a:buAutoNum type="arabicPeriod"/>
                </a:pPr>
                <a:r>
                  <a:rPr lang="en-US" sz="2600" dirty="0">
                    <a:latin typeface="euclid_circular_a"/>
                  </a:rPr>
                  <a:t>Disconnected graph doesn't have any spanning tree</a:t>
                </a:r>
              </a:p>
              <a:p>
                <a:pPr marL="457200" indent="-457200" algn="just">
                  <a:buFont typeface="+mj-lt"/>
                  <a:buAutoNum type="arabicPeriod"/>
                </a:pPr>
                <a:r>
                  <a:rPr lang="en-US" sz="2600" dirty="0">
                    <a:latin typeface="euclid_circular_a"/>
                  </a:rPr>
                  <a:t>From a complete graph by removing max(e-n+1) edges we can construct a spanning tree</a:t>
                </a:r>
              </a:p>
            </p:txBody>
          </p:sp>
        </mc:Choice>
        <mc:Fallback xmlns="">
          <p:sp>
            <p:nvSpPr>
              <p:cNvPr id="3" name="Content Placeholder 2">
                <a:extLst>
                  <a:ext uri="{FF2B5EF4-FFF2-40B4-BE49-F238E27FC236}">
                    <a16:creationId xmlns:a16="http://schemas.microsoft.com/office/drawing/2014/main" id="{934EDD5C-FF7B-42AD-95ED-417B7B409193}"/>
                  </a:ext>
                </a:extLst>
              </p:cNvPr>
              <p:cNvSpPr>
                <a:spLocks noGrp="1" noRot="1" noChangeAspect="1" noMove="1" noResize="1" noEditPoints="1" noAdjustHandles="1" noChangeArrowheads="1" noChangeShapeType="1" noTextEdit="1"/>
              </p:cNvSpPr>
              <p:nvPr>
                <p:ph idx="1"/>
              </p:nvPr>
            </p:nvSpPr>
            <p:spPr>
              <a:xfrm>
                <a:off x="1024127" y="1812758"/>
                <a:ext cx="10975367" cy="4700337"/>
              </a:xfrm>
              <a:blipFill>
                <a:blip r:embed="rId2"/>
                <a:stretch>
                  <a:fillRect l="-1444" t="-2075" r="-1389"/>
                </a:stretch>
              </a:blipFill>
            </p:spPr>
            <p:txBody>
              <a:bodyPr/>
              <a:lstStyle/>
              <a:p>
                <a:r>
                  <a:rPr lang="en-PK">
                    <a:noFill/>
                  </a:rPr>
                  <a:t> </a:t>
                </a:r>
              </a:p>
            </p:txBody>
          </p:sp>
        </mc:Fallback>
      </mc:AlternateContent>
    </p:spTree>
    <p:extLst>
      <p:ext uri="{BB962C8B-B14F-4D97-AF65-F5344CB8AC3E}">
        <p14:creationId xmlns:p14="http://schemas.microsoft.com/office/powerpoint/2010/main" val="1009221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ctr" fontAlgn="base">
              <a:lnSpc>
                <a:spcPct val="140000"/>
              </a:lnSpc>
              <a:buNone/>
            </a:pPr>
            <a:r>
              <a:rPr lang="en-US" sz="4000" b="1" dirty="0">
                <a:solidFill>
                  <a:srgbClr val="FF0000"/>
                </a:solidFill>
              </a:rPr>
              <a:t>Pre-order Traversal Example</a:t>
            </a:r>
          </a:p>
          <a:p>
            <a:pPr marL="0" indent="0" algn="l">
              <a:buNone/>
            </a:pPr>
            <a:r>
              <a:rPr lang="en-US" sz="3200" b="0" i="0" dirty="0">
                <a:effectLst/>
                <a:latin typeface="euclid_circular_a"/>
              </a:rPr>
              <a:t>Start from the </a:t>
            </a:r>
            <a:r>
              <a:rPr lang="en-US" sz="3200" b="1" i="0" dirty="0">
                <a:solidFill>
                  <a:srgbClr val="FF0000"/>
                </a:solidFill>
                <a:effectLst/>
                <a:latin typeface="euclid_circular_a"/>
              </a:rPr>
              <a:t>root</a:t>
            </a:r>
          </a:p>
          <a:p>
            <a:pPr marL="0" indent="0" algn="l">
              <a:buNone/>
            </a:pPr>
            <a:endParaRPr lang="en-US" sz="3200" b="1" dirty="0">
              <a:solidFill>
                <a:srgbClr val="FF0000"/>
              </a:solidFill>
              <a:latin typeface="euclid_circular_a"/>
            </a:endParaRPr>
          </a:p>
          <a:p>
            <a:pPr marL="0" indent="0" algn="l">
              <a:buNone/>
            </a:pPr>
            <a:endParaRPr lang="en-US" sz="3200" b="1" i="0" dirty="0">
              <a:solidFill>
                <a:srgbClr val="FF0000"/>
              </a:solidFill>
              <a:effectLst/>
              <a:latin typeface="euclid_circular_a"/>
            </a:endParaRPr>
          </a:p>
          <a:p>
            <a:pPr marL="0" indent="0" algn="l">
              <a:buNone/>
            </a:pPr>
            <a:r>
              <a:rPr lang="en-US" sz="3200" b="1" dirty="0">
                <a:solidFill>
                  <a:srgbClr val="FF0000"/>
                </a:solidFill>
                <a:latin typeface="euclid_circular_a"/>
              </a:rPr>
              <a:t>Output:  </a:t>
            </a:r>
            <a:r>
              <a:rPr lang="en-US" sz="3200" b="1" dirty="0">
                <a:latin typeface="euclid_circular_a"/>
              </a:rPr>
              <a:t>F</a:t>
            </a:r>
            <a:endParaRPr lang="en-US" sz="32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988" y="2662990"/>
            <a:ext cx="4774896" cy="3799841"/>
          </a:xfrm>
          <a:prstGeom prst="rect">
            <a:avLst/>
          </a:prstGeom>
        </p:spPr>
      </p:pic>
      <p:sp>
        <p:nvSpPr>
          <p:cNvPr id="5" name="Oval 4">
            <a:extLst>
              <a:ext uri="{FF2B5EF4-FFF2-40B4-BE49-F238E27FC236}">
                <a16:creationId xmlns:a16="http://schemas.microsoft.com/office/drawing/2014/main" id="{A0AAB6F9-F1FB-47D2-BE82-E5CD13711DFE}"/>
              </a:ext>
            </a:extLst>
          </p:cNvPr>
          <p:cNvSpPr/>
          <p:nvPr/>
        </p:nvSpPr>
        <p:spPr>
          <a:xfrm>
            <a:off x="8646695" y="2614863"/>
            <a:ext cx="930442" cy="96653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12210338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SPANNING TREE – DATA STRUCTURE</a:t>
            </a:r>
            <a:endParaRPr lang="en-PK" dirty="0">
              <a:solidFill>
                <a:srgbClr val="00B0F0"/>
              </a:solidFill>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
        <p:nvSpPr>
          <p:cNvPr id="3" name="Content Placeholder 2">
            <a:extLst>
              <a:ext uri="{FF2B5EF4-FFF2-40B4-BE49-F238E27FC236}">
                <a16:creationId xmlns:a16="http://schemas.microsoft.com/office/drawing/2014/main" id="{934EDD5C-FF7B-42AD-95ED-417B7B409193}"/>
              </a:ext>
            </a:extLst>
          </p:cNvPr>
          <p:cNvSpPr>
            <a:spLocks noGrp="1"/>
          </p:cNvSpPr>
          <p:nvPr>
            <p:ph idx="1"/>
          </p:nvPr>
        </p:nvSpPr>
        <p:spPr>
          <a:xfrm>
            <a:off x="1024127" y="2084832"/>
            <a:ext cx="10975367" cy="4428263"/>
          </a:xfrm>
        </p:spPr>
        <p:txBody>
          <a:bodyPr>
            <a:normAutofit/>
          </a:bodyPr>
          <a:lstStyle/>
          <a:p>
            <a:pPr algn="l"/>
            <a:r>
              <a:rPr lang="en-US" sz="3200" b="1" i="0" dirty="0">
                <a:solidFill>
                  <a:srgbClr val="25265E"/>
                </a:solidFill>
                <a:effectLst/>
                <a:latin typeface="euclid_circular_a"/>
              </a:rPr>
              <a:t>Example of a Spanning Tree</a:t>
            </a:r>
          </a:p>
          <a:p>
            <a:pPr algn="l"/>
            <a:r>
              <a:rPr lang="en-US" sz="2400" b="0" i="0" dirty="0">
                <a:effectLst/>
                <a:latin typeface="euclid_circular_a"/>
              </a:rPr>
              <a:t>Let's understand the spanning tree with examples below:</a:t>
            </a:r>
          </a:p>
          <a:p>
            <a:pPr algn="l"/>
            <a:r>
              <a:rPr lang="en-US" sz="2400" b="0" i="0" dirty="0">
                <a:effectLst/>
                <a:latin typeface="euclid_circular_a"/>
              </a:rPr>
              <a:t>Let the original graph be:</a:t>
            </a:r>
          </a:p>
        </p:txBody>
      </p:sp>
      <p:pic>
        <p:nvPicPr>
          <p:cNvPr id="6" name="Picture 5">
            <a:extLst>
              <a:ext uri="{FF2B5EF4-FFF2-40B4-BE49-F238E27FC236}">
                <a16:creationId xmlns:a16="http://schemas.microsoft.com/office/drawing/2014/main" id="{6C8B0567-0678-498A-9F9F-1816F3593375}"/>
              </a:ext>
            </a:extLst>
          </p:cNvPr>
          <p:cNvPicPr>
            <a:picLocks noChangeAspect="1"/>
          </p:cNvPicPr>
          <p:nvPr/>
        </p:nvPicPr>
        <p:blipFill rotWithShape="1">
          <a:blip r:embed="rId2">
            <a:extLst>
              <a:ext uri="{28A0092B-C50C-407E-A947-70E740481C1C}">
                <a14:useLocalDpi xmlns:a14="http://schemas.microsoft.com/office/drawing/2010/main" val="0"/>
              </a:ext>
            </a:extLst>
          </a:blip>
          <a:srcRect l="56711" t="44196" r="30000" b="26231"/>
          <a:stretch/>
        </p:blipFill>
        <p:spPr>
          <a:xfrm>
            <a:off x="5943600" y="3245906"/>
            <a:ext cx="2727158" cy="3267189"/>
          </a:xfrm>
          <a:prstGeom prst="rect">
            <a:avLst/>
          </a:prstGeom>
        </p:spPr>
      </p:pic>
    </p:spTree>
    <p:extLst>
      <p:ext uri="{BB962C8B-B14F-4D97-AF65-F5344CB8AC3E}">
        <p14:creationId xmlns:p14="http://schemas.microsoft.com/office/powerpoint/2010/main" val="5009416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SPANNING TREE – DATA STRUCTURE</a:t>
            </a:r>
            <a:endParaRPr lang="en-PK" dirty="0">
              <a:solidFill>
                <a:srgbClr val="00B0F0"/>
              </a:solidFill>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
        <p:nvSpPr>
          <p:cNvPr id="3" name="Content Placeholder 2">
            <a:extLst>
              <a:ext uri="{FF2B5EF4-FFF2-40B4-BE49-F238E27FC236}">
                <a16:creationId xmlns:a16="http://schemas.microsoft.com/office/drawing/2014/main" id="{934EDD5C-FF7B-42AD-95ED-417B7B409193}"/>
              </a:ext>
            </a:extLst>
          </p:cNvPr>
          <p:cNvSpPr>
            <a:spLocks noGrp="1"/>
          </p:cNvSpPr>
          <p:nvPr>
            <p:ph idx="1"/>
          </p:nvPr>
        </p:nvSpPr>
        <p:spPr>
          <a:xfrm>
            <a:off x="1024127" y="1812758"/>
            <a:ext cx="10975367" cy="4700337"/>
          </a:xfrm>
        </p:spPr>
        <p:txBody>
          <a:bodyPr>
            <a:normAutofit/>
          </a:bodyPr>
          <a:lstStyle/>
          <a:p>
            <a:pPr algn="l"/>
            <a:r>
              <a:rPr lang="en-US" sz="3200" b="1" i="0" dirty="0">
                <a:solidFill>
                  <a:srgbClr val="25265E"/>
                </a:solidFill>
                <a:effectLst/>
                <a:latin typeface="euclid_circular_a"/>
              </a:rPr>
              <a:t>Possible Spanning Trees</a:t>
            </a:r>
          </a:p>
        </p:txBody>
      </p:sp>
      <p:pic>
        <p:nvPicPr>
          <p:cNvPr id="7" name="Picture 6">
            <a:extLst>
              <a:ext uri="{FF2B5EF4-FFF2-40B4-BE49-F238E27FC236}">
                <a16:creationId xmlns:a16="http://schemas.microsoft.com/office/drawing/2014/main" id="{184F514F-3D1C-4C9E-828A-C6109167C029}"/>
              </a:ext>
            </a:extLst>
          </p:cNvPr>
          <p:cNvPicPr>
            <a:picLocks noChangeAspect="1"/>
          </p:cNvPicPr>
          <p:nvPr/>
        </p:nvPicPr>
        <p:blipFill rotWithShape="1">
          <a:blip r:embed="rId2">
            <a:extLst>
              <a:ext uri="{28A0092B-C50C-407E-A947-70E740481C1C}">
                <a14:useLocalDpi xmlns:a14="http://schemas.microsoft.com/office/drawing/2010/main" val="0"/>
              </a:ext>
            </a:extLst>
          </a:blip>
          <a:srcRect l="57368" t="42484" r="30921" b="37963"/>
          <a:stretch/>
        </p:blipFill>
        <p:spPr>
          <a:xfrm>
            <a:off x="2558713" y="2443578"/>
            <a:ext cx="2497117" cy="2244601"/>
          </a:xfrm>
          <a:prstGeom prst="rect">
            <a:avLst/>
          </a:prstGeom>
        </p:spPr>
      </p:pic>
      <p:pic>
        <p:nvPicPr>
          <p:cNvPr id="9" name="Picture 8">
            <a:extLst>
              <a:ext uri="{FF2B5EF4-FFF2-40B4-BE49-F238E27FC236}">
                <a16:creationId xmlns:a16="http://schemas.microsoft.com/office/drawing/2014/main" id="{62974288-69DC-4B7C-BF0B-713E8ED684FD}"/>
              </a:ext>
            </a:extLst>
          </p:cNvPr>
          <p:cNvPicPr>
            <a:picLocks noChangeAspect="1"/>
          </p:cNvPicPr>
          <p:nvPr/>
        </p:nvPicPr>
        <p:blipFill rotWithShape="1">
          <a:blip r:embed="rId3">
            <a:extLst>
              <a:ext uri="{28A0092B-C50C-407E-A947-70E740481C1C}">
                <a14:useLocalDpi xmlns:a14="http://schemas.microsoft.com/office/drawing/2010/main" val="0"/>
              </a:ext>
            </a:extLst>
          </a:blip>
          <a:srcRect l="57763" t="27575" r="31579" b="50000"/>
          <a:stretch/>
        </p:blipFill>
        <p:spPr>
          <a:xfrm>
            <a:off x="120314" y="3924832"/>
            <a:ext cx="2497117" cy="2828523"/>
          </a:xfrm>
          <a:prstGeom prst="rect">
            <a:avLst/>
          </a:prstGeom>
        </p:spPr>
      </p:pic>
      <p:pic>
        <p:nvPicPr>
          <p:cNvPr id="11" name="Picture 10">
            <a:extLst>
              <a:ext uri="{FF2B5EF4-FFF2-40B4-BE49-F238E27FC236}">
                <a16:creationId xmlns:a16="http://schemas.microsoft.com/office/drawing/2014/main" id="{94E448B6-CD21-428A-A84F-298E334B59E2}"/>
              </a:ext>
            </a:extLst>
          </p:cNvPr>
          <p:cNvPicPr>
            <a:picLocks noChangeAspect="1"/>
          </p:cNvPicPr>
          <p:nvPr/>
        </p:nvPicPr>
        <p:blipFill rotWithShape="1">
          <a:blip r:embed="rId3">
            <a:extLst>
              <a:ext uri="{28A0092B-C50C-407E-A947-70E740481C1C}">
                <a14:useLocalDpi xmlns:a14="http://schemas.microsoft.com/office/drawing/2010/main" val="0"/>
              </a:ext>
            </a:extLst>
          </a:blip>
          <a:srcRect l="57763" t="63254" r="30526" b="15694"/>
          <a:stretch/>
        </p:blipFill>
        <p:spPr>
          <a:xfrm>
            <a:off x="5418280" y="2084832"/>
            <a:ext cx="2540985" cy="2459163"/>
          </a:xfrm>
          <a:prstGeom prst="rect">
            <a:avLst/>
          </a:prstGeom>
        </p:spPr>
      </p:pic>
      <p:pic>
        <p:nvPicPr>
          <p:cNvPr id="13" name="Picture 12">
            <a:extLst>
              <a:ext uri="{FF2B5EF4-FFF2-40B4-BE49-F238E27FC236}">
                <a16:creationId xmlns:a16="http://schemas.microsoft.com/office/drawing/2014/main" id="{B0603AE6-4011-4A4D-ACAA-8F3AEEC6402A}"/>
              </a:ext>
            </a:extLst>
          </p:cNvPr>
          <p:cNvPicPr>
            <a:picLocks noChangeAspect="1"/>
          </p:cNvPicPr>
          <p:nvPr/>
        </p:nvPicPr>
        <p:blipFill rotWithShape="1">
          <a:blip r:embed="rId4">
            <a:extLst>
              <a:ext uri="{28A0092B-C50C-407E-A947-70E740481C1C}">
                <a14:useLocalDpi xmlns:a14="http://schemas.microsoft.com/office/drawing/2010/main" val="0"/>
              </a:ext>
            </a:extLst>
          </a:blip>
          <a:srcRect l="57895" t="24642" r="30394" b="55805"/>
          <a:stretch/>
        </p:blipFill>
        <p:spPr>
          <a:xfrm>
            <a:off x="3880254" y="4617867"/>
            <a:ext cx="2497116" cy="2244600"/>
          </a:xfrm>
          <a:prstGeom prst="rect">
            <a:avLst/>
          </a:prstGeom>
        </p:spPr>
      </p:pic>
      <p:pic>
        <p:nvPicPr>
          <p:cNvPr id="15" name="Picture 14">
            <a:extLst>
              <a:ext uri="{FF2B5EF4-FFF2-40B4-BE49-F238E27FC236}">
                <a16:creationId xmlns:a16="http://schemas.microsoft.com/office/drawing/2014/main" id="{7468587C-BE62-4D53-AE58-CB8A5BA9B554}"/>
              </a:ext>
            </a:extLst>
          </p:cNvPr>
          <p:cNvPicPr>
            <a:picLocks noChangeAspect="1"/>
          </p:cNvPicPr>
          <p:nvPr/>
        </p:nvPicPr>
        <p:blipFill rotWithShape="1">
          <a:blip r:embed="rId4">
            <a:extLst>
              <a:ext uri="{28A0092B-C50C-407E-A947-70E740481C1C}">
                <a14:useLocalDpi xmlns:a14="http://schemas.microsoft.com/office/drawing/2010/main" val="0"/>
              </a:ext>
            </a:extLst>
          </a:blip>
          <a:srcRect l="57895" t="59837" r="30921" b="20610"/>
          <a:stretch/>
        </p:blipFill>
        <p:spPr>
          <a:xfrm>
            <a:off x="9222088" y="2258434"/>
            <a:ext cx="2540985" cy="2391517"/>
          </a:xfrm>
          <a:prstGeom prst="rect">
            <a:avLst/>
          </a:prstGeom>
        </p:spPr>
      </p:pic>
      <p:pic>
        <p:nvPicPr>
          <p:cNvPr id="17" name="Picture 16">
            <a:extLst>
              <a:ext uri="{FF2B5EF4-FFF2-40B4-BE49-F238E27FC236}">
                <a16:creationId xmlns:a16="http://schemas.microsoft.com/office/drawing/2014/main" id="{14C1DDA5-2E27-41D6-B261-FD056D046BE0}"/>
              </a:ext>
            </a:extLst>
          </p:cNvPr>
          <p:cNvPicPr>
            <a:picLocks noChangeAspect="1"/>
          </p:cNvPicPr>
          <p:nvPr/>
        </p:nvPicPr>
        <p:blipFill rotWithShape="1">
          <a:blip r:embed="rId5">
            <a:extLst>
              <a:ext uri="{28A0092B-C50C-407E-A947-70E740481C1C}">
                <a14:useLocalDpi xmlns:a14="http://schemas.microsoft.com/office/drawing/2010/main" val="0"/>
              </a:ext>
            </a:extLst>
          </a:blip>
          <a:srcRect l="57895" t="27987" r="31750" b="52989"/>
          <a:stretch/>
        </p:blipFill>
        <p:spPr>
          <a:xfrm>
            <a:off x="6732199" y="4428068"/>
            <a:ext cx="2497117" cy="2469717"/>
          </a:xfrm>
          <a:prstGeom prst="rect">
            <a:avLst/>
          </a:prstGeom>
        </p:spPr>
      </p:pic>
    </p:spTree>
    <p:extLst>
      <p:ext uri="{BB962C8B-B14F-4D97-AF65-F5344CB8AC3E}">
        <p14:creationId xmlns:p14="http://schemas.microsoft.com/office/powerpoint/2010/main" val="36024992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SPANNING TREE – DATA STRUCTURE</a:t>
            </a:r>
            <a:endParaRPr lang="en-PK" dirty="0">
              <a:solidFill>
                <a:srgbClr val="00B0F0"/>
              </a:solidFill>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
        <p:nvSpPr>
          <p:cNvPr id="3" name="Content Placeholder 2">
            <a:extLst>
              <a:ext uri="{FF2B5EF4-FFF2-40B4-BE49-F238E27FC236}">
                <a16:creationId xmlns:a16="http://schemas.microsoft.com/office/drawing/2014/main" id="{934EDD5C-FF7B-42AD-95ED-417B7B409193}"/>
              </a:ext>
            </a:extLst>
          </p:cNvPr>
          <p:cNvSpPr>
            <a:spLocks noGrp="1"/>
          </p:cNvSpPr>
          <p:nvPr>
            <p:ph idx="1"/>
          </p:nvPr>
        </p:nvSpPr>
        <p:spPr>
          <a:xfrm>
            <a:off x="1024127" y="1812758"/>
            <a:ext cx="10975367" cy="4700337"/>
          </a:xfrm>
        </p:spPr>
        <p:txBody>
          <a:bodyPr>
            <a:normAutofit/>
          </a:bodyPr>
          <a:lstStyle/>
          <a:p>
            <a:pPr algn="l"/>
            <a:r>
              <a:rPr lang="en-US" sz="3200" b="1" i="0" dirty="0">
                <a:solidFill>
                  <a:srgbClr val="25265E"/>
                </a:solidFill>
                <a:effectLst/>
                <a:latin typeface="euclid_circular_a"/>
              </a:rPr>
              <a:t>Minimum Spanning Tree</a:t>
            </a:r>
          </a:p>
          <a:p>
            <a:pPr algn="l"/>
            <a:r>
              <a:rPr lang="en-US" sz="2400" b="0" i="0" dirty="0">
                <a:effectLst/>
                <a:latin typeface="euclid_circular_a"/>
              </a:rPr>
              <a:t>A minimum spanning tree is a spanning tree in which the sum of the weight of the edges is as minimum as possible.</a:t>
            </a:r>
          </a:p>
          <a:p>
            <a:pPr algn="l"/>
            <a:r>
              <a:rPr lang="en-US" sz="2800" b="1" i="0" dirty="0">
                <a:solidFill>
                  <a:srgbClr val="25265E"/>
                </a:solidFill>
                <a:effectLst/>
                <a:latin typeface="euclid_circular_a"/>
              </a:rPr>
              <a:t>Example of a Spanning Tree</a:t>
            </a:r>
          </a:p>
          <a:p>
            <a:pPr algn="l"/>
            <a:r>
              <a:rPr lang="en-US" sz="2400" b="0" i="0" dirty="0">
                <a:effectLst/>
                <a:latin typeface="euclid_circular_a"/>
              </a:rPr>
              <a:t>Let's understand the above definition with the help of the example below.</a:t>
            </a:r>
          </a:p>
          <a:p>
            <a:pPr algn="l"/>
            <a:r>
              <a:rPr lang="en-US" sz="2400" b="0" i="0" dirty="0">
                <a:effectLst/>
                <a:latin typeface="euclid_circular_a"/>
              </a:rPr>
              <a:t>The initial graph is:</a:t>
            </a:r>
          </a:p>
          <a:p>
            <a:pPr algn="l"/>
            <a:endParaRPr lang="en-US" sz="2400" b="0" i="0" dirty="0">
              <a:effectLst/>
              <a:latin typeface="euclid_circular_a"/>
            </a:endParaRPr>
          </a:p>
        </p:txBody>
      </p:sp>
      <p:pic>
        <p:nvPicPr>
          <p:cNvPr id="6" name="Picture 5">
            <a:extLst>
              <a:ext uri="{FF2B5EF4-FFF2-40B4-BE49-F238E27FC236}">
                <a16:creationId xmlns:a16="http://schemas.microsoft.com/office/drawing/2014/main" id="{4FB9DE02-7B15-4196-BB7A-B9A6810EBFF5}"/>
              </a:ext>
            </a:extLst>
          </p:cNvPr>
          <p:cNvPicPr>
            <a:picLocks noChangeAspect="1"/>
          </p:cNvPicPr>
          <p:nvPr/>
        </p:nvPicPr>
        <p:blipFill rotWithShape="1">
          <a:blip r:embed="rId2">
            <a:extLst>
              <a:ext uri="{28A0092B-C50C-407E-A947-70E740481C1C}">
                <a14:useLocalDpi xmlns:a14="http://schemas.microsoft.com/office/drawing/2010/main" val="0"/>
              </a:ext>
            </a:extLst>
          </a:blip>
          <a:srcRect l="57500" t="52322" r="30921" b="27697"/>
          <a:stretch/>
        </p:blipFill>
        <p:spPr>
          <a:xfrm>
            <a:off x="5819996" y="4209500"/>
            <a:ext cx="2730447" cy="2536526"/>
          </a:xfrm>
          <a:prstGeom prst="rect">
            <a:avLst/>
          </a:prstGeom>
        </p:spPr>
      </p:pic>
    </p:spTree>
    <p:extLst>
      <p:ext uri="{BB962C8B-B14F-4D97-AF65-F5344CB8AC3E}">
        <p14:creationId xmlns:p14="http://schemas.microsoft.com/office/powerpoint/2010/main" val="40204846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SPANNING TREE – DATA STRUCTURE</a:t>
            </a:r>
            <a:endParaRPr lang="en-PK" dirty="0">
              <a:solidFill>
                <a:srgbClr val="00B0F0"/>
              </a:solidFill>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
        <p:nvSpPr>
          <p:cNvPr id="3" name="Content Placeholder 2">
            <a:extLst>
              <a:ext uri="{FF2B5EF4-FFF2-40B4-BE49-F238E27FC236}">
                <a16:creationId xmlns:a16="http://schemas.microsoft.com/office/drawing/2014/main" id="{934EDD5C-FF7B-42AD-95ED-417B7B409193}"/>
              </a:ext>
            </a:extLst>
          </p:cNvPr>
          <p:cNvSpPr>
            <a:spLocks noGrp="1"/>
          </p:cNvSpPr>
          <p:nvPr>
            <p:ph idx="1"/>
          </p:nvPr>
        </p:nvSpPr>
        <p:spPr>
          <a:xfrm>
            <a:off x="1024127" y="1812758"/>
            <a:ext cx="10975367" cy="4700337"/>
          </a:xfrm>
        </p:spPr>
        <p:txBody>
          <a:bodyPr>
            <a:normAutofit/>
          </a:bodyPr>
          <a:lstStyle/>
          <a:p>
            <a:pPr algn="l"/>
            <a:r>
              <a:rPr lang="en-US" sz="2400" b="0" i="0" dirty="0">
                <a:effectLst/>
                <a:latin typeface="euclid_circular_a"/>
              </a:rPr>
              <a:t>The possible spanning trees from the above graph are:</a:t>
            </a:r>
          </a:p>
        </p:txBody>
      </p:sp>
      <p:pic>
        <p:nvPicPr>
          <p:cNvPr id="7" name="Picture 6">
            <a:extLst>
              <a:ext uri="{FF2B5EF4-FFF2-40B4-BE49-F238E27FC236}">
                <a16:creationId xmlns:a16="http://schemas.microsoft.com/office/drawing/2014/main" id="{D35B3560-87EC-42F3-9BA3-40592E04F161}"/>
              </a:ext>
            </a:extLst>
          </p:cNvPr>
          <p:cNvPicPr>
            <a:picLocks noChangeAspect="1"/>
          </p:cNvPicPr>
          <p:nvPr/>
        </p:nvPicPr>
        <p:blipFill rotWithShape="1">
          <a:blip r:embed="rId2">
            <a:extLst>
              <a:ext uri="{28A0092B-C50C-407E-A947-70E740481C1C}">
                <a14:useLocalDpi xmlns:a14="http://schemas.microsoft.com/office/drawing/2010/main" val="0"/>
              </a:ext>
            </a:extLst>
          </a:blip>
          <a:srcRect l="57631" t="22687" r="30790" b="51777"/>
          <a:stretch/>
        </p:blipFill>
        <p:spPr>
          <a:xfrm>
            <a:off x="898515" y="2375192"/>
            <a:ext cx="1906285" cy="2263281"/>
          </a:xfrm>
          <a:prstGeom prst="rect">
            <a:avLst/>
          </a:prstGeom>
        </p:spPr>
      </p:pic>
      <p:pic>
        <p:nvPicPr>
          <p:cNvPr id="9" name="Picture 8">
            <a:extLst>
              <a:ext uri="{FF2B5EF4-FFF2-40B4-BE49-F238E27FC236}">
                <a16:creationId xmlns:a16="http://schemas.microsoft.com/office/drawing/2014/main" id="{C7C524B6-9BE3-480E-9AE4-0BD58155F542}"/>
              </a:ext>
            </a:extLst>
          </p:cNvPr>
          <p:cNvPicPr>
            <a:picLocks noChangeAspect="1"/>
          </p:cNvPicPr>
          <p:nvPr/>
        </p:nvPicPr>
        <p:blipFill rotWithShape="1">
          <a:blip r:embed="rId2">
            <a:extLst>
              <a:ext uri="{28A0092B-C50C-407E-A947-70E740481C1C}">
                <a14:useLocalDpi xmlns:a14="http://schemas.microsoft.com/office/drawing/2010/main" val="0"/>
              </a:ext>
            </a:extLst>
          </a:blip>
          <a:srcRect l="57631" t="62037" r="30132" b="10833"/>
          <a:stretch/>
        </p:blipFill>
        <p:spPr>
          <a:xfrm>
            <a:off x="1024127" y="4732681"/>
            <a:ext cx="1780673" cy="2125319"/>
          </a:xfrm>
          <a:prstGeom prst="rect">
            <a:avLst/>
          </a:prstGeom>
        </p:spPr>
      </p:pic>
      <p:pic>
        <p:nvPicPr>
          <p:cNvPr id="11" name="Picture 10">
            <a:extLst>
              <a:ext uri="{FF2B5EF4-FFF2-40B4-BE49-F238E27FC236}">
                <a16:creationId xmlns:a16="http://schemas.microsoft.com/office/drawing/2014/main" id="{F946D8A7-8863-4CA0-8677-3A65B16F26D6}"/>
              </a:ext>
            </a:extLst>
          </p:cNvPr>
          <p:cNvPicPr>
            <a:picLocks noChangeAspect="1"/>
          </p:cNvPicPr>
          <p:nvPr/>
        </p:nvPicPr>
        <p:blipFill rotWithShape="1">
          <a:blip r:embed="rId3">
            <a:extLst>
              <a:ext uri="{28A0092B-C50C-407E-A947-70E740481C1C}">
                <a14:useLocalDpi xmlns:a14="http://schemas.microsoft.com/office/drawing/2010/main" val="0"/>
              </a:ext>
            </a:extLst>
          </a:blip>
          <a:srcRect l="57368" t="23176" r="31184" b="51270"/>
          <a:stretch/>
        </p:blipFill>
        <p:spPr>
          <a:xfrm>
            <a:off x="9261587" y="2008072"/>
            <a:ext cx="1906285" cy="2290891"/>
          </a:xfrm>
          <a:prstGeom prst="rect">
            <a:avLst/>
          </a:prstGeom>
        </p:spPr>
      </p:pic>
      <p:pic>
        <p:nvPicPr>
          <p:cNvPr id="13" name="Picture 12">
            <a:extLst>
              <a:ext uri="{FF2B5EF4-FFF2-40B4-BE49-F238E27FC236}">
                <a16:creationId xmlns:a16="http://schemas.microsoft.com/office/drawing/2014/main" id="{0170DEDA-6568-46D8-BBDA-46613EC589B7}"/>
              </a:ext>
            </a:extLst>
          </p:cNvPr>
          <p:cNvPicPr>
            <a:picLocks noChangeAspect="1"/>
          </p:cNvPicPr>
          <p:nvPr/>
        </p:nvPicPr>
        <p:blipFill rotWithShape="1">
          <a:blip r:embed="rId3">
            <a:extLst>
              <a:ext uri="{28A0092B-C50C-407E-A947-70E740481C1C}">
                <a14:useLocalDpi xmlns:a14="http://schemas.microsoft.com/office/drawing/2010/main" val="0"/>
              </a:ext>
            </a:extLst>
          </a:blip>
          <a:srcRect l="58026" t="63259" r="31316" b="11078"/>
          <a:stretch/>
        </p:blipFill>
        <p:spPr>
          <a:xfrm>
            <a:off x="9387199" y="4400129"/>
            <a:ext cx="1780673" cy="2308280"/>
          </a:xfrm>
          <a:prstGeom prst="rect">
            <a:avLst/>
          </a:prstGeom>
        </p:spPr>
      </p:pic>
      <p:sp>
        <p:nvSpPr>
          <p:cNvPr id="14" name="TextBox 13">
            <a:extLst>
              <a:ext uri="{FF2B5EF4-FFF2-40B4-BE49-F238E27FC236}">
                <a16:creationId xmlns:a16="http://schemas.microsoft.com/office/drawing/2014/main" id="{EAEA30E2-B328-430A-B4DE-A82579B5F045}"/>
              </a:ext>
            </a:extLst>
          </p:cNvPr>
          <p:cNvSpPr txBox="1"/>
          <p:nvPr/>
        </p:nvSpPr>
        <p:spPr>
          <a:xfrm>
            <a:off x="3375108" y="2516196"/>
            <a:ext cx="5239704" cy="830997"/>
          </a:xfrm>
          <a:prstGeom prst="rect">
            <a:avLst/>
          </a:prstGeom>
          <a:noFill/>
        </p:spPr>
        <p:txBody>
          <a:bodyPr wrap="none" rtlCol="0">
            <a:spAutoFit/>
          </a:bodyPr>
          <a:lstStyle/>
          <a:p>
            <a:r>
              <a:rPr lang="en-US" sz="2400" b="1" i="0" dirty="0">
                <a:solidFill>
                  <a:srgbClr val="FF0000"/>
                </a:solidFill>
                <a:effectLst/>
                <a:latin typeface="euclid_circular_a"/>
              </a:rPr>
              <a:t>The minimum spanning tree from these</a:t>
            </a:r>
          </a:p>
          <a:p>
            <a:r>
              <a:rPr lang="en-US" sz="2400" b="1" i="0" dirty="0">
                <a:solidFill>
                  <a:srgbClr val="FF0000"/>
                </a:solidFill>
                <a:effectLst/>
                <a:latin typeface="euclid_circular_a"/>
              </a:rPr>
              <a:t>spanning trees is:</a:t>
            </a:r>
            <a:endParaRPr lang="en-PK" sz="2400" b="1" dirty="0">
              <a:solidFill>
                <a:srgbClr val="FF0000"/>
              </a:solidFill>
            </a:endParaRPr>
          </a:p>
        </p:txBody>
      </p:sp>
      <p:pic>
        <p:nvPicPr>
          <p:cNvPr id="16" name="Picture 15">
            <a:extLst>
              <a:ext uri="{FF2B5EF4-FFF2-40B4-BE49-F238E27FC236}">
                <a16:creationId xmlns:a16="http://schemas.microsoft.com/office/drawing/2014/main" id="{6F615423-BE3F-4328-A7FF-114811E5232E}"/>
              </a:ext>
            </a:extLst>
          </p:cNvPr>
          <p:cNvPicPr>
            <a:picLocks noChangeAspect="1"/>
          </p:cNvPicPr>
          <p:nvPr/>
        </p:nvPicPr>
        <p:blipFill rotWithShape="1">
          <a:blip r:embed="rId4">
            <a:extLst>
              <a:ext uri="{28A0092B-C50C-407E-A947-70E740481C1C}">
                <a14:useLocalDpi xmlns:a14="http://schemas.microsoft.com/office/drawing/2010/main" val="0"/>
              </a:ext>
            </a:extLst>
          </a:blip>
          <a:srcRect l="57763" t="34419" r="30857" b="38180"/>
          <a:stretch/>
        </p:blipFill>
        <p:spPr>
          <a:xfrm>
            <a:off x="5205743" y="3593562"/>
            <a:ext cx="2085313" cy="27030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280686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SPANNING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934EDD5C-FF7B-42AD-95ED-417B7B409193}"/>
              </a:ext>
            </a:extLst>
          </p:cNvPr>
          <p:cNvSpPr>
            <a:spLocks noGrp="1"/>
          </p:cNvSpPr>
          <p:nvPr>
            <p:ph idx="1"/>
          </p:nvPr>
        </p:nvSpPr>
        <p:spPr>
          <a:xfrm>
            <a:off x="1024127" y="1812758"/>
            <a:ext cx="10975367" cy="4700337"/>
          </a:xfrm>
        </p:spPr>
        <p:txBody>
          <a:bodyPr>
            <a:normAutofit/>
          </a:bodyPr>
          <a:lstStyle/>
          <a:p>
            <a:pPr marL="90488" indent="-90488" algn="l"/>
            <a:r>
              <a:rPr lang="en-US" sz="2400" b="0" i="0" dirty="0">
                <a:effectLst/>
                <a:latin typeface="euclid_circular_a"/>
              </a:rPr>
              <a:t>The minimum spanning tree from a graph is found using the following algorithms:</a:t>
            </a:r>
          </a:p>
          <a:p>
            <a:pPr marL="801688" indent="-352425" algn="l">
              <a:buFont typeface="+mj-lt"/>
              <a:buAutoNum type="arabicPeriod"/>
            </a:pPr>
            <a:r>
              <a:rPr lang="en-US" sz="2400" b="0" i="0" dirty="0">
                <a:effectLst/>
                <a:latin typeface="euclid_circular_a"/>
              </a:rPr>
              <a:t>Prim's Algorithm</a:t>
            </a:r>
          </a:p>
          <a:p>
            <a:pPr marL="801688" indent="-352425" algn="l">
              <a:buFont typeface="+mj-lt"/>
              <a:buAutoNum type="arabicPeriod"/>
            </a:pPr>
            <a:r>
              <a:rPr lang="en-US" sz="2400" b="0" i="0" dirty="0">
                <a:effectLst/>
                <a:latin typeface="euclid_circular_a"/>
              </a:rPr>
              <a:t>Kruskal's Algorithm</a:t>
            </a:r>
            <a:endParaRPr lang="en-US" sz="2000" b="0" i="0" dirty="0">
              <a:effectLst/>
              <a:latin typeface="euclid_circular_a"/>
            </a:endParaRPr>
          </a:p>
          <a:p>
            <a:pPr marL="801688" indent="-352425" algn="l">
              <a:buFont typeface="+mj-lt"/>
              <a:buAutoNum type="arabicPeriod"/>
            </a:pPr>
            <a:endParaRPr lang="en-US" sz="2000" dirty="0">
              <a:latin typeface="euclid_circular_a"/>
            </a:endParaRPr>
          </a:p>
          <a:p>
            <a:pPr algn="l"/>
            <a:r>
              <a:rPr lang="en-US" sz="3200" b="1" i="0" dirty="0">
                <a:solidFill>
                  <a:srgbClr val="25265E"/>
                </a:solidFill>
                <a:effectLst/>
                <a:latin typeface="euclid_circular_a"/>
              </a:rPr>
              <a:t>Spanning Tree Applications</a:t>
            </a:r>
          </a:p>
          <a:p>
            <a:pPr marL="801688" indent="-449263" algn="l">
              <a:buClr>
                <a:srgbClr val="C00000"/>
              </a:buClr>
              <a:buSzPct val="177000"/>
              <a:buFont typeface="Arial" panose="020B0604020202020204" pitchFamily="34" charset="0"/>
              <a:buChar char="•"/>
              <a:tabLst>
                <a:tab pos="801688" algn="l"/>
                <a:tab pos="977900" algn="l"/>
              </a:tabLst>
            </a:pPr>
            <a:r>
              <a:rPr lang="en-US" sz="2400" b="0" i="0" dirty="0">
                <a:effectLst/>
                <a:latin typeface="euclid_circular_a"/>
              </a:rPr>
              <a:t>Computer Network Routing Protocol</a:t>
            </a:r>
          </a:p>
          <a:p>
            <a:pPr marL="801688" indent="-449263" algn="l">
              <a:buClr>
                <a:srgbClr val="C00000"/>
              </a:buClr>
              <a:buSzPct val="177000"/>
              <a:buFont typeface="Arial" panose="020B0604020202020204" pitchFamily="34" charset="0"/>
              <a:buChar char="•"/>
              <a:tabLst>
                <a:tab pos="801688" algn="l"/>
                <a:tab pos="977900" algn="l"/>
              </a:tabLst>
            </a:pPr>
            <a:r>
              <a:rPr lang="en-US" sz="2400" b="0" i="0" dirty="0">
                <a:effectLst/>
                <a:latin typeface="euclid_circular_a"/>
              </a:rPr>
              <a:t>Cluster Analysis</a:t>
            </a:r>
          </a:p>
          <a:p>
            <a:pPr marL="801688" indent="-449263" algn="l">
              <a:buClr>
                <a:srgbClr val="C00000"/>
              </a:buClr>
              <a:buSzPct val="177000"/>
              <a:buFont typeface="Arial" panose="020B0604020202020204" pitchFamily="34" charset="0"/>
              <a:buChar char="•"/>
              <a:tabLst>
                <a:tab pos="801688" algn="l"/>
                <a:tab pos="977900" algn="l"/>
              </a:tabLst>
            </a:pPr>
            <a:r>
              <a:rPr lang="en-US" sz="2400" b="0" i="0" dirty="0">
                <a:effectLst/>
                <a:latin typeface="euclid_circular_a"/>
              </a:rPr>
              <a:t>Civil Network Planning</a:t>
            </a:r>
          </a:p>
          <a:p>
            <a:pPr marL="96838" indent="0" algn="l">
              <a:buFont typeface="+mj-lt"/>
              <a:buAutoNum type="arabicPeriod"/>
            </a:pPr>
            <a:endParaRPr lang="en-US" sz="2000" dirty="0">
              <a:latin typeface="euclid_circular_a"/>
            </a:endParaRPr>
          </a:p>
        </p:txBody>
      </p:sp>
    </p:spTree>
    <p:extLst>
      <p:ext uri="{BB962C8B-B14F-4D97-AF65-F5344CB8AC3E}">
        <p14:creationId xmlns:p14="http://schemas.microsoft.com/office/powerpoint/2010/main" val="33384856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SPANNING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934EDD5C-FF7B-42AD-95ED-417B7B409193}"/>
              </a:ext>
            </a:extLst>
          </p:cNvPr>
          <p:cNvSpPr>
            <a:spLocks noGrp="1"/>
          </p:cNvSpPr>
          <p:nvPr>
            <p:ph idx="1"/>
          </p:nvPr>
        </p:nvSpPr>
        <p:spPr>
          <a:xfrm>
            <a:off x="1024127" y="1812758"/>
            <a:ext cx="10975367" cy="4700337"/>
          </a:xfrm>
        </p:spPr>
        <p:txBody>
          <a:bodyPr>
            <a:normAutofit/>
          </a:bodyPr>
          <a:lstStyle/>
          <a:p>
            <a:pPr algn="l"/>
            <a:r>
              <a:rPr lang="en-US" sz="3200" b="1" i="0" dirty="0">
                <a:solidFill>
                  <a:srgbClr val="25265E"/>
                </a:solidFill>
                <a:effectLst/>
                <a:latin typeface="euclid_circular_a"/>
              </a:rPr>
              <a:t>Minimum Spanning tree Applications</a:t>
            </a:r>
          </a:p>
          <a:p>
            <a:pPr marL="625475" indent="-352425" algn="l">
              <a:buClr>
                <a:srgbClr val="C00000"/>
              </a:buClr>
              <a:buSzPct val="184000"/>
              <a:buFont typeface="Arial" panose="020B0604020202020204" pitchFamily="34" charset="0"/>
              <a:buChar char="•"/>
            </a:pPr>
            <a:r>
              <a:rPr lang="en-US" sz="1600" b="0" i="0" dirty="0">
                <a:effectLst/>
                <a:latin typeface="euclid_circular_a"/>
              </a:rPr>
              <a:t>To find paths in the map</a:t>
            </a:r>
          </a:p>
          <a:p>
            <a:pPr marL="625475" indent="-352425" algn="l">
              <a:buClr>
                <a:srgbClr val="C00000"/>
              </a:buClr>
              <a:buSzPct val="184000"/>
              <a:buFont typeface="Arial" panose="020B0604020202020204" pitchFamily="34" charset="0"/>
              <a:buChar char="•"/>
            </a:pPr>
            <a:r>
              <a:rPr lang="en-US" sz="1600" b="0" i="0" dirty="0">
                <a:effectLst/>
                <a:latin typeface="euclid_circular_a"/>
              </a:rPr>
              <a:t>To design networks like telecommunication networks, water supply networks, and electrical grids.</a:t>
            </a:r>
          </a:p>
          <a:p>
            <a:pPr marL="96838" indent="0" algn="l">
              <a:buFont typeface="+mj-lt"/>
              <a:buAutoNum type="arabicPeriod"/>
            </a:pPr>
            <a:endParaRPr lang="en-US" sz="2000" dirty="0">
              <a:latin typeface="euclid_circular_a"/>
            </a:endParaRPr>
          </a:p>
        </p:txBody>
      </p:sp>
    </p:spTree>
    <p:extLst>
      <p:ext uri="{BB962C8B-B14F-4D97-AF65-F5344CB8AC3E}">
        <p14:creationId xmlns:p14="http://schemas.microsoft.com/office/powerpoint/2010/main" val="5629745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SPANNING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934EDD5C-FF7B-42AD-95ED-417B7B409193}"/>
              </a:ext>
            </a:extLst>
          </p:cNvPr>
          <p:cNvSpPr>
            <a:spLocks noGrp="1"/>
          </p:cNvSpPr>
          <p:nvPr>
            <p:ph idx="1"/>
          </p:nvPr>
        </p:nvSpPr>
        <p:spPr>
          <a:xfrm>
            <a:off x="1024127" y="1812758"/>
            <a:ext cx="10975367" cy="4700337"/>
          </a:xfrm>
        </p:spPr>
        <p:txBody>
          <a:bodyPr>
            <a:normAutofit/>
          </a:bodyPr>
          <a:lstStyle/>
          <a:p>
            <a:pPr algn="l"/>
            <a:r>
              <a:rPr lang="en-US" sz="3200" b="1" i="0" dirty="0">
                <a:solidFill>
                  <a:srgbClr val="25265E"/>
                </a:solidFill>
                <a:effectLst/>
                <a:latin typeface="euclid_circular_a"/>
              </a:rPr>
              <a:t>Prim's Algorithm</a:t>
            </a:r>
          </a:p>
          <a:p>
            <a:pPr marL="96838" indent="0" algn="l">
              <a:buNone/>
            </a:pPr>
            <a:r>
              <a:rPr lang="en-US" sz="2000" dirty="0">
                <a:latin typeface="euclid_circular_a"/>
              </a:rPr>
              <a:t>Prim's algorithm is a minimum spanning tree algorithm that takes a graph as input and finds the subset of the edges of that graph which</a:t>
            </a:r>
          </a:p>
          <a:p>
            <a:pPr marL="439738" indent="-342900" algn="l">
              <a:buClr>
                <a:srgbClr val="C00000"/>
              </a:buClr>
              <a:buSzPct val="152000"/>
              <a:buFont typeface="Arial" panose="020B0604020202020204" pitchFamily="34" charset="0"/>
              <a:buChar char="•"/>
            </a:pPr>
            <a:r>
              <a:rPr lang="en-US" sz="2000" dirty="0">
                <a:latin typeface="euclid_circular_a"/>
              </a:rPr>
              <a:t>form a tree that includes every vertex</a:t>
            </a:r>
          </a:p>
          <a:p>
            <a:pPr marL="439738" indent="-342900" algn="l">
              <a:buClr>
                <a:srgbClr val="C00000"/>
              </a:buClr>
              <a:buSzPct val="152000"/>
              <a:buFont typeface="Arial" panose="020B0604020202020204" pitchFamily="34" charset="0"/>
              <a:buChar char="•"/>
            </a:pPr>
            <a:r>
              <a:rPr lang="en-US" sz="2000" dirty="0">
                <a:latin typeface="euclid_circular_a"/>
              </a:rPr>
              <a:t>has the minimum sum of weights among all the trees that can be formed from the graph</a:t>
            </a:r>
          </a:p>
          <a:p>
            <a:pPr marL="96838" indent="0" algn="l">
              <a:buClr>
                <a:srgbClr val="C00000"/>
              </a:buClr>
              <a:buSzPct val="152000"/>
              <a:buNone/>
            </a:pPr>
            <a:endParaRPr lang="en-US" sz="3200" b="1" dirty="0">
              <a:solidFill>
                <a:srgbClr val="25265E"/>
              </a:solidFill>
              <a:latin typeface="euclid_circular_a"/>
            </a:endParaRPr>
          </a:p>
          <a:p>
            <a:pPr marL="96838" indent="0" algn="l">
              <a:buFont typeface="+mj-lt"/>
              <a:buAutoNum type="arabicPeriod"/>
            </a:pPr>
            <a:endParaRPr lang="en-US" sz="2000" dirty="0">
              <a:latin typeface="euclid_circular_a"/>
            </a:endParaRPr>
          </a:p>
        </p:txBody>
      </p:sp>
    </p:spTree>
    <p:extLst>
      <p:ext uri="{BB962C8B-B14F-4D97-AF65-F5344CB8AC3E}">
        <p14:creationId xmlns:p14="http://schemas.microsoft.com/office/powerpoint/2010/main" val="325431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SPANNING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934EDD5C-FF7B-42AD-95ED-417B7B409193}"/>
              </a:ext>
            </a:extLst>
          </p:cNvPr>
          <p:cNvSpPr>
            <a:spLocks noGrp="1"/>
          </p:cNvSpPr>
          <p:nvPr>
            <p:ph idx="1"/>
          </p:nvPr>
        </p:nvSpPr>
        <p:spPr>
          <a:xfrm>
            <a:off x="1024127" y="1812758"/>
            <a:ext cx="10975367" cy="4700337"/>
          </a:xfrm>
        </p:spPr>
        <p:txBody>
          <a:bodyPr>
            <a:normAutofit/>
          </a:bodyPr>
          <a:lstStyle/>
          <a:p>
            <a:pPr algn="l"/>
            <a:r>
              <a:rPr lang="en-US" sz="3200" b="1" i="0" dirty="0">
                <a:solidFill>
                  <a:srgbClr val="25265E"/>
                </a:solidFill>
                <a:effectLst/>
                <a:latin typeface="euclid_circular_a"/>
              </a:rPr>
              <a:t>How Prim's algorithm works</a:t>
            </a:r>
          </a:p>
          <a:p>
            <a:pPr marL="265113" indent="-265113" algn="just">
              <a:buClr>
                <a:srgbClr val="C00000"/>
              </a:buClr>
              <a:buSzPct val="167000"/>
              <a:buFont typeface="Arial" panose="020B0604020202020204" pitchFamily="34" charset="0"/>
              <a:buChar char="•"/>
            </a:pPr>
            <a:r>
              <a:rPr lang="en-US" dirty="0">
                <a:latin typeface="euclid_circular_a"/>
              </a:rPr>
              <a:t>It falls under a class of algorithms called greedy algorithms that find the local optimum in the hopes of finding a global optimum.</a:t>
            </a:r>
          </a:p>
          <a:p>
            <a:pPr marL="265113" indent="-265113" algn="just">
              <a:buClr>
                <a:srgbClr val="C00000"/>
              </a:buClr>
              <a:buSzPct val="167000"/>
              <a:buFont typeface="Arial" panose="020B0604020202020204" pitchFamily="34" charset="0"/>
              <a:buChar char="•"/>
            </a:pPr>
            <a:r>
              <a:rPr lang="en-US" dirty="0">
                <a:latin typeface="euclid_circular_a"/>
              </a:rPr>
              <a:t>We start from one vertex and keep adding edges with the lowest weight until we reach our goal.</a:t>
            </a:r>
          </a:p>
          <a:p>
            <a:pPr marL="265113" indent="-265113" algn="just">
              <a:buClr>
                <a:srgbClr val="C00000"/>
              </a:buClr>
              <a:buSzPct val="167000"/>
              <a:buFont typeface="Arial" panose="020B0604020202020204" pitchFamily="34" charset="0"/>
              <a:buChar char="•"/>
            </a:pPr>
            <a:r>
              <a:rPr lang="en-US" dirty="0">
                <a:latin typeface="euclid_circular_a"/>
              </a:rPr>
              <a:t>The steps for implementing Prim's algorithm are as follows:</a:t>
            </a:r>
          </a:p>
          <a:p>
            <a:pPr marL="722313" indent="-368300" algn="just">
              <a:buFont typeface="+mj-lt"/>
              <a:buAutoNum type="arabicPeriod"/>
            </a:pPr>
            <a:r>
              <a:rPr lang="en-US" dirty="0">
                <a:latin typeface="euclid_circular_a"/>
              </a:rPr>
              <a:t>Initialize the minimum spanning tree with a vertex chosen at random.</a:t>
            </a:r>
          </a:p>
          <a:p>
            <a:pPr marL="722313" indent="-368300" algn="just">
              <a:buFont typeface="+mj-lt"/>
              <a:buAutoNum type="arabicPeriod"/>
            </a:pPr>
            <a:r>
              <a:rPr lang="en-US" dirty="0">
                <a:latin typeface="euclid_circular_a"/>
              </a:rPr>
              <a:t>Find all the edges that connect the tree to new vertices, find the minimum and add it to the tree</a:t>
            </a:r>
          </a:p>
          <a:p>
            <a:pPr marL="722313" indent="-368300" algn="just">
              <a:buFont typeface="+mj-lt"/>
              <a:buAutoNum type="arabicPeriod"/>
            </a:pPr>
            <a:r>
              <a:rPr lang="en-US" dirty="0">
                <a:latin typeface="euclid_circular_a"/>
              </a:rPr>
              <a:t>Keep repeating step 2 until we get a minimum spanning tree</a:t>
            </a:r>
          </a:p>
        </p:txBody>
      </p:sp>
    </p:spTree>
    <p:extLst>
      <p:ext uri="{BB962C8B-B14F-4D97-AF65-F5344CB8AC3E}">
        <p14:creationId xmlns:p14="http://schemas.microsoft.com/office/powerpoint/2010/main" val="30967506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SPANNING TREE – DATA STRUCTURE</a:t>
            </a:r>
            <a:endParaRPr lang="en-PK" dirty="0">
              <a:solidFill>
                <a:srgbClr val="00B0F0"/>
              </a:solidFill>
            </a:endParaRPr>
          </a:p>
        </p:txBody>
      </p:sp>
      <p:pic>
        <p:nvPicPr>
          <p:cNvPr id="1026" name="Picture 2">
            <a:extLst>
              <a:ext uri="{FF2B5EF4-FFF2-40B4-BE49-F238E27FC236}">
                <a16:creationId xmlns:a16="http://schemas.microsoft.com/office/drawing/2014/main" id="{804A4546-8753-4680-8D2D-A2E049B9F5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65871" y="1931016"/>
            <a:ext cx="5544377" cy="4794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4079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SPANNING TREE – DATA STRUCTURE</a:t>
            </a:r>
            <a:endParaRPr lang="en-PK" dirty="0">
              <a:solidFill>
                <a:srgbClr val="00B0F0"/>
              </a:solidFill>
            </a:endParaRPr>
          </a:p>
        </p:txBody>
      </p:sp>
      <p:pic>
        <p:nvPicPr>
          <p:cNvPr id="9" name="Content Placeholder 8">
            <a:extLst>
              <a:ext uri="{FF2B5EF4-FFF2-40B4-BE49-F238E27FC236}">
                <a16:creationId xmlns:a16="http://schemas.microsoft.com/office/drawing/2014/main" id="{9B24BB29-D684-4182-A904-368F27D86DC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3888" t="37763" r="15255" b="10176"/>
          <a:stretch/>
        </p:blipFill>
        <p:spPr>
          <a:xfrm>
            <a:off x="2961968" y="2123769"/>
            <a:ext cx="6268064" cy="4299830"/>
          </a:xfrm>
        </p:spPr>
      </p:pic>
    </p:spTree>
    <p:extLst>
      <p:ext uri="{BB962C8B-B14F-4D97-AF65-F5344CB8AC3E}">
        <p14:creationId xmlns:p14="http://schemas.microsoft.com/office/powerpoint/2010/main" val="1414512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ctr" fontAlgn="base">
              <a:lnSpc>
                <a:spcPct val="140000"/>
              </a:lnSpc>
              <a:buNone/>
            </a:pPr>
            <a:r>
              <a:rPr lang="en-US" sz="4000" b="1" dirty="0">
                <a:solidFill>
                  <a:srgbClr val="FF0000"/>
                </a:solidFill>
              </a:rPr>
              <a:t>Pre-order Traversal Example</a:t>
            </a:r>
          </a:p>
          <a:p>
            <a:pPr marL="0" indent="0" algn="l">
              <a:spcBef>
                <a:spcPts val="600"/>
              </a:spcBef>
              <a:buNone/>
            </a:pPr>
            <a:r>
              <a:rPr lang="en-US" sz="2800" dirty="0">
                <a:latin typeface="euclid_circular_a"/>
              </a:rPr>
              <a:t>Now</a:t>
            </a:r>
            <a:r>
              <a:rPr lang="en-US" sz="2800" b="0" i="0" dirty="0">
                <a:effectLst/>
                <a:latin typeface="euclid_circular_a"/>
              </a:rPr>
              <a:t> the </a:t>
            </a:r>
            <a:r>
              <a:rPr lang="en-US" sz="2800" dirty="0">
                <a:solidFill>
                  <a:srgbClr val="FF0000"/>
                </a:solidFill>
                <a:latin typeface="euclid_circular_a"/>
              </a:rPr>
              <a:t>root = B </a:t>
            </a:r>
            <a:r>
              <a:rPr lang="en-US" sz="2800" dirty="0">
                <a:latin typeface="euclid_circular_a"/>
              </a:rPr>
              <a:t>, display it and go to </a:t>
            </a:r>
          </a:p>
          <a:p>
            <a:pPr marL="0" indent="0" algn="l">
              <a:spcBef>
                <a:spcPts val="600"/>
              </a:spcBef>
              <a:buNone/>
            </a:pPr>
            <a:r>
              <a:rPr lang="en-US" sz="2800" dirty="0">
                <a:latin typeface="euclid_circular_a"/>
              </a:rPr>
              <a:t>its left subtree where </a:t>
            </a:r>
            <a:r>
              <a:rPr lang="en-US" sz="2800" dirty="0">
                <a:solidFill>
                  <a:srgbClr val="FF0000"/>
                </a:solidFill>
                <a:latin typeface="euclid_circular_a"/>
              </a:rPr>
              <a:t>root = A </a:t>
            </a:r>
            <a:r>
              <a:rPr lang="en-US" sz="2800" dirty="0">
                <a:latin typeface="euclid_circular_a"/>
              </a:rPr>
              <a:t>and </a:t>
            </a:r>
          </a:p>
          <a:p>
            <a:pPr marL="0" indent="0" algn="l">
              <a:spcBef>
                <a:spcPts val="600"/>
              </a:spcBef>
              <a:buNone/>
            </a:pPr>
            <a:r>
              <a:rPr lang="en-US" sz="2800" dirty="0">
                <a:latin typeface="euclid_circular_a"/>
              </a:rPr>
              <a:t>then its right subtree where </a:t>
            </a:r>
            <a:r>
              <a:rPr lang="en-US" sz="2800" dirty="0">
                <a:solidFill>
                  <a:srgbClr val="FF0000"/>
                </a:solidFill>
                <a:latin typeface="euclid_circular_a"/>
              </a:rPr>
              <a:t>root = D</a:t>
            </a:r>
          </a:p>
          <a:p>
            <a:pPr marL="0" indent="0" algn="l">
              <a:buNone/>
            </a:pPr>
            <a:endParaRPr lang="en-US" sz="3200" b="1" dirty="0">
              <a:solidFill>
                <a:srgbClr val="FF0000"/>
              </a:solidFill>
              <a:latin typeface="euclid_circular_a"/>
            </a:endParaRPr>
          </a:p>
          <a:p>
            <a:pPr marL="0" indent="0" algn="l">
              <a:buNone/>
            </a:pPr>
            <a:r>
              <a:rPr lang="en-US" sz="3200" b="1" dirty="0">
                <a:solidFill>
                  <a:srgbClr val="FF0000"/>
                </a:solidFill>
                <a:latin typeface="euclid_circular_a"/>
              </a:rPr>
              <a:t>Output:  </a:t>
            </a:r>
            <a:r>
              <a:rPr lang="en-US" sz="3200" b="1" dirty="0">
                <a:latin typeface="euclid_circular_a"/>
              </a:rPr>
              <a:t>F, B</a:t>
            </a:r>
            <a:endParaRPr lang="en-US" sz="32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81656" y="2550696"/>
            <a:ext cx="4875689" cy="3880052"/>
          </a:xfrm>
          <a:prstGeom prst="rect">
            <a:avLst/>
          </a:prstGeom>
        </p:spPr>
      </p:pic>
      <p:sp>
        <p:nvSpPr>
          <p:cNvPr id="5" name="Oval 4">
            <a:extLst>
              <a:ext uri="{FF2B5EF4-FFF2-40B4-BE49-F238E27FC236}">
                <a16:creationId xmlns:a16="http://schemas.microsoft.com/office/drawing/2014/main" id="{A0AAB6F9-F1FB-47D2-BE82-E5CD13711DFE}"/>
              </a:ext>
            </a:extLst>
          </p:cNvPr>
          <p:cNvSpPr/>
          <p:nvPr/>
        </p:nvSpPr>
        <p:spPr>
          <a:xfrm>
            <a:off x="7443537" y="3497179"/>
            <a:ext cx="930442" cy="96653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15557446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SPANNING TREE – DATA STRUCTURE</a:t>
            </a:r>
            <a:endParaRPr lang="en-PK" dirty="0">
              <a:solidFill>
                <a:srgbClr val="00B0F0"/>
              </a:solidFill>
            </a:endParaRPr>
          </a:p>
        </p:txBody>
      </p:sp>
      <p:pic>
        <p:nvPicPr>
          <p:cNvPr id="4" name="Picture 3">
            <a:extLst>
              <a:ext uri="{FF2B5EF4-FFF2-40B4-BE49-F238E27FC236}">
                <a16:creationId xmlns:a16="http://schemas.microsoft.com/office/drawing/2014/main" id="{DB139BEC-D1EE-4E6B-82D5-85D76388BD30}"/>
              </a:ext>
            </a:extLst>
          </p:cNvPr>
          <p:cNvPicPr>
            <a:picLocks noChangeAspect="1"/>
          </p:cNvPicPr>
          <p:nvPr/>
        </p:nvPicPr>
        <p:blipFill rotWithShape="1">
          <a:blip r:embed="rId2">
            <a:extLst>
              <a:ext uri="{28A0092B-C50C-407E-A947-70E740481C1C}">
                <a14:useLocalDpi xmlns:a14="http://schemas.microsoft.com/office/drawing/2010/main" val="0"/>
              </a:ext>
            </a:extLst>
          </a:blip>
          <a:srcRect l="53226" t="29521" r="24295" b="38877"/>
          <a:stretch/>
        </p:blipFill>
        <p:spPr>
          <a:xfrm>
            <a:off x="4458928" y="2634298"/>
            <a:ext cx="3726427" cy="2656598"/>
          </a:xfrm>
          <a:prstGeom prst="rect">
            <a:avLst/>
          </a:prstGeom>
        </p:spPr>
      </p:pic>
    </p:spTree>
    <p:extLst>
      <p:ext uri="{BB962C8B-B14F-4D97-AF65-F5344CB8AC3E}">
        <p14:creationId xmlns:p14="http://schemas.microsoft.com/office/powerpoint/2010/main" val="31796437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SPANNING TREE – DATA STRUCTURE</a:t>
            </a:r>
            <a:endParaRPr lang="en-PK" dirty="0">
              <a:solidFill>
                <a:srgbClr val="00B0F0"/>
              </a:solidFill>
            </a:endParaRPr>
          </a:p>
        </p:txBody>
      </p:sp>
      <p:pic>
        <p:nvPicPr>
          <p:cNvPr id="5" name="Picture 4">
            <a:extLst>
              <a:ext uri="{FF2B5EF4-FFF2-40B4-BE49-F238E27FC236}">
                <a16:creationId xmlns:a16="http://schemas.microsoft.com/office/drawing/2014/main" id="{F81FEA2C-6561-40F9-A406-AA0E8695CE1B}"/>
              </a:ext>
            </a:extLst>
          </p:cNvPr>
          <p:cNvPicPr>
            <a:picLocks noChangeAspect="1"/>
          </p:cNvPicPr>
          <p:nvPr/>
        </p:nvPicPr>
        <p:blipFill rotWithShape="1">
          <a:blip r:embed="rId2">
            <a:extLst>
              <a:ext uri="{28A0092B-C50C-407E-A947-70E740481C1C}">
                <a14:useLocalDpi xmlns:a14="http://schemas.microsoft.com/office/drawing/2010/main" val="0"/>
              </a:ext>
            </a:extLst>
          </a:blip>
          <a:srcRect l="48992" t="44046" r="19435" b="17980"/>
          <a:stretch/>
        </p:blipFill>
        <p:spPr>
          <a:xfrm>
            <a:off x="4055806" y="2790098"/>
            <a:ext cx="4395980" cy="2846439"/>
          </a:xfrm>
          <a:prstGeom prst="rect">
            <a:avLst/>
          </a:prstGeom>
        </p:spPr>
      </p:pic>
    </p:spTree>
    <p:extLst>
      <p:ext uri="{BB962C8B-B14F-4D97-AF65-F5344CB8AC3E}">
        <p14:creationId xmlns:p14="http://schemas.microsoft.com/office/powerpoint/2010/main" val="29888163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SPANNING TREE – DATA STRUCTURE</a:t>
            </a:r>
            <a:endParaRPr lang="en-PK" dirty="0">
              <a:solidFill>
                <a:srgbClr val="00B0F0"/>
              </a:solidFill>
            </a:endParaRPr>
          </a:p>
        </p:txBody>
      </p:sp>
      <p:pic>
        <p:nvPicPr>
          <p:cNvPr id="5" name="Picture 4">
            <a:extLst>
              <a:ext uri="{FF2B5EF4-FFF2-40B4-BE49-F238E27FC236}">
                <a16:creationId xmlns:a16="http://schemas.microsoft.com/office/drawing/2014/main" id="{F81FEA2C-6561-40F9-A406-AA0E8695CE1B}"/>
              </a:ext>
            </a:extLst>
          </p:cNvPr>
          <p:cNvPicPr>
            <a:picLocks noChangeAspect="1"/>
          </p:cNvPicPr>
          <p:nvPr/>
        </p:nvPicPr>
        <p:blipFill rotWithShape="1">
          <a:blip r:embed="rId2">
            <a:extLst>
              <a:ext uri="{28A0092B-C50C-407E-A947-70E740481C1C}">
                <a14:useLocalDpi xmlns:a14="http://schemas.microsoft.com/office/drawing/2010/main" val="0"/>
              </a:ext>
            </a:extLst>
          </a:blip>
          <a:srcRect l="48992" t="44046" r="19435" b="17980"/>
          <a:stretch/>
        </p:blipFill>
        <p:spPr>
          <a:xfrm>
            <a:off x="4055806" y="2790098"/>
            <a:ext cx="4395980" cy="2846439"/>
          </a:xfrm>
          <a:prstGeom prst="rect">
            <a:avLst/>
          </a:prstGeom>
        </p:spPr>
      </p:pic>
    </p:spTree>
    <p:extLst>
      <p:ext uri="{BB962C8B-B14F-4D97-AF65-F5344CB8AC3E}">
        <p14:creationId xmlns:p14="http://schemas.microsoft.com/office/powerpoint/2010/main" val="41909530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SPANNING TREE – DATA STRUCTURE</a:t>
            </a:r>
            <a:endParaRPr lang="en-PK" dirty="0">
              <a:solidFill>
                <a:srgbClr val="00B0F0"/>
              </a:solidFill>
            </a:endParaRPr>
          </a:p>
        </p:txBody>
      </p:sp>
      <p:pic>
        <p:nvPicPr>
          <p:cNvPr id="4" name="Picture 3">
            <a:extLst>
              <a:ext uri="{FF2B5EF4-FFF2-40B4-BE49-F238E27FC236}">
                <a16:creationId xmlns:a16="http://schemas.microsoft.com/office/drawing/2014/main" id="{9A020007-3A24-4D7D-8B66-4564437F321D}"/>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34383" r="20766" b="27418"/>
          <a:stretch/>
        </p:blipFill>
        <p:spPr>
          <a:xfrm>
            <a:off x="3891116" y="2546589"/>
            <a:ext cx="4409768" cy="3102044"/>
          </a:xfrm>
          <a:prstGeom prst="rect">
            <a:avLst/>
          </a:prstGeom>
        </p:spPr>
      </p:pic>
    </p:spTree>
    <p:extLst>
      <p:ext uri="{BB962C8B-B14F-4D97-AF65-F5344CB8AC3E}">
        <p14:creationId xmlns:p14="http://schemas.microsoft.com/office/powerpoint/2010/main" val="18595069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SPANNING TREE – DATA STRUCTURE</a:t>
            </a:r>
            <a:endParaRPr lang="en-PK" dirty="0">
              <a:solidFill>
                <a:srgbClr val="00B0F0"/>
              </a:solidFill>
            </a:endParaRPr>
          </a:p>
        </p:txBody>
      </p:sp>
      <p:pic>
        <p:nvPicPr>
          <p:cNvPr id="5" name="Picture 4">
            <a:extLst>
              <a:ext uri="{FF2B5EF4-FFF2-40B4-BE49-F238E27FC236}">
                <a16:creationId xmlns:a16="http://schemas.microsoft.com/office/drawing/2014/main" id="{34EF35A8-12E1-4117-A4F8-64BF2E53D10B}"/>
              </a:ext>
            </a:extLst>
          </p:cNvPr>
          <p:cNvPicPr>
            <a:picLocks noChangeAspect="1"/>
          </p:cNvPicPr>
          <p:nvPr/>
        </p:nvPicPr>
        <p:blipFill rotWithShape="1">
          <a:blip r:embed="rId2">
            <a:extLst>
              <a:ext uri="{28A0092B-C50C-407E-A947-70E740481C1C}">
                <a14:useLocalDpi xmlns:a14="http://schemas.microsoft.com/office/drawing/2010/main" val="0"/>
              </a:ext>
            </a:extLst>
          </a:blip>
          <a:srcRect l="36774" t="50000" r="7460" b="9891"/>
          <a:stretch/>
        </p:blipFill>
        <p:spPr>
          <a:xfrm>
            <a:off x="1804219" y="2575847"/>
            <a:ext cx="8583561" cy="3323571"/>
          </a:xfrm>
          <a:prstGeom prst="rect">
            <a:avLst/>
          </a:prstGeom>
        </p:spPr>
      </p:pic>
    </p:spTree>
    <p:extLst>
      <p:ext uri="{BB962C8B-B14F-4D97-AF65-F5344CB8AC3E}">
        <p14:creationId xmlns:p14="http://schemas.microsoft.com/office/powerpoint/2010/main" val="1477672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SPANNING TREE – DATA STRUCTURE</a:t>
            </a:r>
            <a:endParaRPr lang="en-PK" dirty="0">
              <a:solidFill>
                <a:srgbClr val="00B0F0"/>
              </a:solidFill>
            </a:endParaRPr>
          </a:p>
        </p:txBody>
      </p:sp>
      <p:pic>
        <p:nvPicPr>
          <p:cNvPr id="4" name="Picture 3">
            <a:extLst>
              <a:ext uri="{FF2B5EF4-FFF2-40B4-BE49-F238E27FC236}">
                <a16:creationId xmlns:a16="http://schemas.microsoft.com/office/drawing/2014/main" id="{CAFCF661-D0F0-4B08-B2DA-50B257FB405E}"/>
              </a:ext>
            </a:extLst>
          </p:cNvPr>
          <p:cNvPicPr>
            <a:picLocks noChangeAspect="1"/>
          </p:cNvPicPr>
          <p:nvPr/>
        </p:nvPicPr>
        <p:blipFill rotWithShape="1">
          <a:blip r:embed="rId2">
            <a:extLst>
              <a:ext uri="{28A0092B-C50C-407E-A947-70E740481C1C}">
                <a14:useLocalDpi xmlns:a14="http://schemas.microsoft.com/office/drawing/2010/main" val="0"/>
              </a:ext>
            </a:extLst>
          </a:blip>
          <a:srcRect l="43791" t="37080" r="14838" b="12138"/>
          <a:stretch/>
        </p:blipFill>
        <p:spPr>
          <a:xfrm>
            <a:off x="3259394" y="2124026"/>
            <a:ext cx="6327059" cy="4181039"/>
          </a:xfrm>
          <a:prstGeom prst="rect">
            <a:avLst/>
          </a:prstGeom>
        </p:spPr>
      </p:pic>
    </p:spTree>
    <p:extLst>
      <p:ext uri="{BB962C8B-B14F-4D97-AF65-F5344CB8AC3E}">
        <p14:creationId xmlns:p14="http://schemas.microsoft.com/office/powerpoint/2010/main" val="6927701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SPANNING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DBC92B09-E465-4578-9410-635BD4757E0D}"/>
              </a:ext>
            </a:extLst>
          </p:cNvPr>
          <p:cNvSpPr>
            <a:spLocks noGrp="1"/>
          </p:cNvSpPr>
          <p:nvPr>
            <p:ph idx="1"/>
          </p:nvPr>
        </p:nvSpPr>
        <p:spPr>
          <a:xfrm>
            <a:off x="1215857" y="2084832"/>
            <a:ext cx="9720073" cy="4023360"/>
          </a:xfrm>
        </p:spPr>
        <p:txBody>
          <a:bodyPr/>
          <a:lstStyle/>
          <a:p>
            <a:r>
              <a:rPr lang="en-US" sz="3200" b="1" dirty="0">
                <a:solidFill>
                  <a:srgbClr val="25265E"/>
                </a:solidFill>
                <a:latin typeface="euclid_circular_a"/>
              </a:rPr>
              <a:t>Practice Question:</a:t>
            </a:r>
          </a:p>
          <a:p>
            <a:r>
              <a:rPr lang="en-US" sz="2800" dirty="0">
                <a:latin typeface="euclid_circular_a"/>
              </a:rPr>
              <a:t>Find a Minimum cost Spanning Tree </a:t>
            </a:r>
          </a:p>
          <a:p>
            <a:r>
              <a:rPr lang="en-US" sz="2800" dirty="0">
                <a:latin typeface="euclid_circular_a"/>
              </a:rPr>
              <a:t>for this graph</a:t>
            </a:r>
          </a:p>
          <a:p>
            <a:endParaRPr lang="en-PK" dirty="0"/>
          </a:p>
        </p:txBody>
      </p:sp>
      <p:pic>
        <p:nvPicPr>
          <p:cNvPr id="2050" name="Picture 2">
            <a:extLst>
              <a:ext uri="{FF2B5EF4-FFF2-40B4-BE49-F238E27FC236}">
                <a16:creationId xmlns:a16="http://schemas.microsoft.com/office/drawing/2014/main" id="{2F4A7301-12AD-4245-8CDA-4A5835C65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961" y="2525460"/>
            <a:ext cx="5469039" cy="3344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025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SPANNING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5EB0254B-41D9-4753-9286-F1A214C22296}"/>
              </a:ext>
            </a:extLst>
          </p:cNvPr>
          <p:cNvSpPr>
            <a:spLocks noGrp="1"/>
          </p:cNvSpPr>
          <p:nvPr>
            <p:ph idx="1"/>
          </p:nvPr>
        </p:nvSpPr>
        <p:spPr/>
        <p:txBody>
          <a:bodyPr/>
          <a:lstStyle/>
          <a:p>
            <a:r>
              <a:rPr lang="en-US" sz="3200" b="1" dirty="0">
                <a:solidFill>
                  <a:srgbClr val="25265E"/>
                </a:solidFill>
                <a:latin typeface="euclid_circular_a"/>
              </a:rPr>
              <a:t>Prim's Algorithm Complexity</a:t>
            </a:r>
          </a:p>
          <a:p>
            <a:r>
              <a:rPr lang="en-US" dirty="0">
                <a:latin typeface="euclid_circular_a"/>
              </a:rPr>
              <a:t>The time complexity of Prim's algorithm is O(E log V).</a:t>
            </a:r>
          </a:p>
          <a:p>
            <a:endParaRPr lang="en-US" dirty="0">
              <a:latin typeface="euclid_circular_a"/>
            </a:endParaRPr>
          </a:p>
          <a:p>
            <a:r>
              <a:rPr lang="en-US" sz="3200" b="1" dirty="0">
                <a:solidFill>
                  <a:srgbClr val="25265E"/>
                </a:solidFill>
                <a:latin typeface="euclid_circular_a"/>
              </a:rPr>
              <a:t>Prim's Algorithm Application</a:t>
            </a:r>
          </a:p>
          <a:p>
            <a:pPr marL="811213" indent="-457200">
              <a:buFont typeface="+mj-lt"/>
              <a:buAutoNum type="arabicPeriod"/>
            </a:pPr>
            <a:r>
              <a:rPr lang="en-US" dirty="0">
                <a:latin typeface="euclid_circular_a"/>
              </a:rPr>
              <a:t>Laying cables of electrical wiring</a:t>
            </a:r>
          </a:p>
          <a:p>
            <a:pPr marL="811213" indent="-457200">
              <a:buFont typeface="+mj-lt"/>
              <a:buAutoNum type="arabicPeriod"/>
            </a:pPr>
            <a:r>
              <a:rPr lang="en-US" dirty="0">
                <a:latin typeface="euclid_circular_a"/>
              </a:rPr>
              <a:t>In network designed</a:t>
            </a:r>
          </a:p>
          <a:p>
            <a:pPr marL="811213" indent="-457200">
              <a:buFont typeface="+mj-lt"/>
              <a:buAutoNum type="arabicPeriod"/>
            </a:pPr>
            <a:r>
              <a:rPr lang="en-US" dirty="0">
                <a:latin typeface="euclid_circular_a"/>
              </a:rPr>
              <a:t>To make protocols in network cycles</a:t>
            </a:r>
            <a:endParaRPr lang="en-PK" dirty="0">
              <a:latin typeface="euclid_circular_a"/>
            </a:endParaRPr>
          </a:p>
        </p:txBody>
      </p:sp>
    </p:spTree>
    <p:extLst>
      <p:ext uri="{BB962C8B-B14F-4D97-AF65-F5344CB8AC3E}">
        <p14:creationId xmlns:p14="http://schemas.microsoft.com/office/powerpoint/2010/main" val="3386445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ctr" fontAlgn="base">
              <a:lnSpc>
                <a:spcPct val="140000"/>
              </a:lnSpc>
              <a:buNone/>
            </a:pPr>
            <a:r>
              <a:rPr lang="en-US" sz="4000" b="1" dirty="0">
                <a:solidFill>
                  <a:srgbClr val="FF0000"/>
                </a:solidFill>
              </a:rPr>
              <a:t>Pre-order Traversal Example</a:t>
            </a:r>
          </a:p>
          <a:p>
            <a:pPr marL="0" indent="0" algn="l">
              <a:spcBef>
                <a:spcPts val="600"/>
              </a:spcBef>
              <a:buNone/>
            </a:pPr>
            <a:r>
              <a:rPr lang="en-US" sz="2800" dirty="0">
                <a:latin typeface="euclid_circular_a"/>
              </a:rPr>
              <a:t>Now</a:t>
            </a:r>
            <a:r>
              <a:rPr lang="en-US" sz="2800" b="0" i="0" dirty="0">
                <a:effectLst/>
                <a:latin typeface="euclid_circular_a"/>
              </a:rPr>
              <a:t> the </a:t>
            </a:r>
            <a:r>
              <a:rPr lang="en-US" sz="2800" dirty="0">
                <a:solidFill>
                  <a:srgbClr val="FF0000"/>
                </a:solidFill>
                <a:latin typeface="euclid_circular_a"/>
              </a:rPr>
              <a:t>root = A</a:t>
            </a:r>
            <a:r>
              <a:rPr lang="en-US" sz="2800" dirty="0">
                <a:latin typeface="euclid_circular_a"/>
              </a:rPr>
              <a:t>, display it and go to </a:t>
            </a:r>
          </a:p>
          <a:p>
            <a:pPr marL="0" indent="0" algn="l">
              <a:spcBef>
                <a:spcPts val="600"/>
              </a:spcBef>
              <a:buNone/>
            </a:pPr>
            <a:r>
              <a:rPr lang="en-US" sz="2800" dirty="0">
                <a:latin typeface="euclid_circular_a"/>
              </a:rPr>
              <a:t>its left subtree where </a:t>
            </a:r>
            <a:r>
              <a:rPr lang="en-US" sz="2800" dirty="0">
                <a:solidFill>
                  <a:srgbClr val="FF0000"/>
                </a:solidFill>
                <a:latin typeface="euclid_circular_a"/>
              </a:rPr>
              <a:t>root = NULL </a:t>
            </a:r>
            <a:r>
              <a:rPr lang="en-US" sz="2800" dirty="0">
                <a:latin typeface="euclid_circular_a"/>
              </a:rPr>
              <a:t>and </a:t>
            </a:r>
          </a:p>
          <a:p>
            <a:pPr marL="0" indent="0" algn="l">
              <a:spcBef>
                <a:spcPts val="600"/>
              </a:spcBef>
              <a:buNone/>
            </a:pPr>
            <a:r>
              <a:rPr lang="en-US" sz="2800" dirty="0">
                <a:latin typeface="euclid_circular_a"/>
              </a:rPr>
              <a:t>then its right subtree where </a:t>
            </a:r>
            <a:r>
              <a:rPr lang="en-US" sz="2800" dirty="0">
                <a:solidFill>
                  <a:srgbClr val="FF0000"/>
                </a:solidFill>
                <a:latin typeface="euclid_circular_a"/>
              </a:rPr>
              <a:t>root = NULL</a:t>
            </a:r>
          </a:p>
          <a:p>
            <a:pPr marL="0" indent="0" algn="l">
              <a:spcBef>
                <a:spcPts val="600"/>
              </a:spcBef>
              <a:buNone/>
            </a:pPr>
            <a:r>
              <a:rPr lang="en-US" sz="2800" dirty="0">
                <a:latin typeface="euclid_circular_a"/>
              </a:rPr>
              <a:t>So we will move towards right subtree of </a:t>
            </a:r>
          </a:p>
          <a:p>
            <a:pPr marL="0" indent="0" algn="l">
              <a:spcBef>
                <a:spcPts val="600"/>
              </a:spcBef>
              <a:buNone/>
            </a:pPr>
            <a:r>
              <a:rPr lang="en-US" sz="2800" dirty="0">
                <a:solidFill>
                  <a:srgbClr val="FF0000"/>
                </a:solidFill>
                <a:latin typeface="euclid_circular_a"/>
              </a:rPr>
              <a:t>Node D</a:t>
            </a:r>
            <a:endParaRPr lang="en-US" sz="3200" b="1" dirty="0">
              <a:solidFill>
                <a:srgbClr val="FF0000"/>
              </a:solidFill>
              <a:latin typeface="euclid_circular_a"/>
            </a:endParaRPr>
          </a:p>
          <a:p>
            <a:pPr marL="0" indent="0" algn="l">
              <a:buNone/>
            </a:pPr>
            <a:r>
              <a:rPr lang="en-US" sz="3200" b="1" dirty="0">
                <a:solidFill>
                  <a:srgbClr val="FF0000"/>
                </a:solidFill>
                <a:latin typeface="euclid_circular_a"/>
              </a:rPr>
              <a:t>Output:  </a:t>
            </a:r>
            <a:r>
              <a:rPr lang="en-US" sz="3200" b="1" dirty="0">
                <a:latin typeface="euclid_circular_a"/>
              </a:rPr>
              <a:t>F, B, A</a:t>
            </a:r>
            <a:endParaRPr lang="en-US" sz="32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89559" y="2766964"/>
            <a:ext cx="4765192" cy="3792119"/>
          </a:xfrm>
          <a:prstGeom prst="rect">
            <a:avLst/>
          </a:prstGeom>
        </p:spPr>
      </p:pic>
      <p:sp>
        <p:nvSpPr>
          <p:cNvPr id="5" name="Oval 4">
            <a:extLst>
              <a:ext uri="{FF2B5EF4-FFF2-40B4-BE49-F238E27FC236}">
                <a16:creationId xmlns:a16="http://schemas.microsoft.com/office/drawing/2014/main" id="{A0AAB6F9-F1FB-47D2-BE82-E5CD13711DFE}"/>
              </a:ext>
            </a:extLst>
          </p:cNvPr>
          <p:cNvSpPr/>
          <p:nvPr/>
        </p:nvSpPr>
        <p:spPr>
          <a:xfrm>
            <a:off x="6673516" y="4673701"/>
            <a:ext cx="930442" cy="96653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3919111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ctr" fontAlgn="base">
              <a:lnSpc>
                <a:spcPct val="140000"/>
              </a:lnSpc>
              <a:buNone/>
            </a:pPr>
            <a:r>
              <a:rPr lang="en-US" sz="4000" b="1" dirty="0">
                <a:solidFill>
                  <a:srgbClr val="FF0000"/>
                </a:solidFill>
              </a:rPr>
              <a:t>Pre-order Traversal Example</a:t>
            </a:r>
          </a:p>
          <a:p>
            <a:pPr marL="0" indent="0" algn="l">
              <a:spcBef>
                <a:spcPts val="600"/>
              </a:spcBef>
              <a:buNone/>
            </a:pPr>
            <a:r>
              <a:rPr lang="en-US" sz="2800" dirty="0">
                <a:latin typeface="euclid_circular_a"/>
              </a:rPr>
              <a:t>Now</a:t>
            </a:r>
            <a:r>
              <a:rPr lang="en-US" sz="2800" b="0" i="0" dirty="0">
                <a:effectLst/>
                <a:latin typeface="euclid_circular_a"/>
              </a:rPr>
              <a:t> the </a:t>
            </a:r>
            <a:r>
              <a:rPr lang="en-US" sz="2800" dirty="0">
                <a:solidFill>
                  <a:srgbClr val="FF0000"/>
                </a:solidFill>
                <a:latin typeface="euclid_circular_a"/>
              </a:rPr>
              <a:t>root = D</a:t>
            </a:r>
            <a:r>
              <a:rPr lang="en-US" sz="2800" dirty="0">
                <a:latin typeface="euclid_circular_a"/>
              </a:rPr>
              <a:t>, display it and go to </a:t>
            </a:r>
          </a:p>
          <a:p>
            <a:pPr marL="0" indent="0" algn="l">
              <a:spcBef>
                <a:spcPts val="600"/>
              </a:spcBef>
              <a:buNone/>
            </a:pPr>
            <a:r>
              <a:rPr lang="en-US" sz="2800" dirty="0">
                <a:latin typeface="euclid_circular_a"/>
              </a:rPr>
              <a:t>its left subtree where </a:t>
            </a:r>
            <a:r>
              <a:rPr lang="en-US" sz="2800" dirty="0">
                <a:solidFill>
                  <a:srgbClr val="FF0000"/>
                </a:solidFill>
                <a:latin typeface="euclid_circular_a"/>
              </a:rPr>
              <a:t>root = C </a:t>
            </a:r>
            <a:r>
              <a:rPr lang="en-US" sz="2800" dirty="0">
                <a:latin typeface="euclid_circular_a"/>
              </a:rPr>
              <a:t>and </a:t>
            </a:r>
          </a:p>
          <a:p>
            <a:pPr marL="0" indent="0" algn="l">
              <a:spcBef>
                <a:spcPts val="600"/>
              </a:spcBef>
              <a:buNone/>
            </a:pPr>
            <a:r>
              <a:rPr lang="en-US" sz="2800" dirty="0">
                <a:latin typeface="euclid_circular_a"/>
              </a:rPr>
              <a:t>then its right subtree where </a:t>
            </a:r>
            <a:r>
              <a:rPr lang="en-US" sz="2800" dirty="0">
                <a:solidFill>
                  <a:srgbClr val="FF0000"/>
                </a:solidFill>
                <a:latin typeface="euclid_circular_a"/>
              </a:rPr>
              <a:t>root = E</a:t>
            </a:r>
          </a:p>
          <a:p>
            <a:pPr marL="0" indent="0" algn="l">
              <a:buNone/>
            </a:pPr>
            <a:endParaRPr lang="en-US" sz="3200" b="1" dirty="0">
              <a:solidFill>
                <a:srgbClr val="FF0000"/>
              </a:solidFill>
              <a:latin typeface="euclid_circular_a"/>
            </a:endParaRPr>
          </a:p>
          <a:p>
            <a:pPr marL="0" indent="0" algn="l">
              <a:buNone/>
            </a:pPr>
            <a:endParaRPr lang="en-US" sz="3200" b="1" dirty="0">
              <a:solidFill>
                <a:srgbClr val="FF0000"/>
              </a:solidFill>
              <a:latin typeface="euclid_circular_a"/>
            </a:endParaRPr>
          </a:p>
          <a:p>
            <a:pPr marL="0" indent="0" algn="l">
              <a:buNone/>
            </a:pPr>
            <a:r>
              <a:rPr lang="en-US" sz="3200" b="1" dirty="0">
                <a:solidFill>
                  <a:srgbClr val="FF0000"/>
                </a:solidFill>
                <a:latin typeface="euclid_circular_a"/>
              </a:rPr>
              <a:t>Output:  </a:t>
            </a:r>
            <a:r>
              <a:rPr lang="en-US" sz="3200" b="1" dirty="0">
                <a:latin typeface="euclid_circular_a"/>
              </a:rPr>
              <a:t>F, B, A, D</a:t>
            </a:r>
            <a:endParaRPr lang="en-US" sz="32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89559" y="2766964"/>
            <a:ext cx="4765192" cy="3792119"/>
          </a:xfrm>
          <a:prstGeom prst="rect">
            <a:avLst/>
          </a:prstGeom>
        </p:spPr>
      </p:pic>
      <p:sp>
        <p:nvSpPr>
          <p:cNvPr id="5" name="Oval 4">
            <a:extLst>
              <a:ext uri="{FF2B5EF4-FFF2-40B4-BE49-F238E27FC236}">
                <a16:creationId xmlns:a16="http://schemas.microsoft.com/office/drawing/2014/main" id="{A0AAB6F9-F1FB-47D2-BE82-E5CD13711DFE}"/>
              </a:ext>
            </a:extLst>
          </p:cNvPr>
          <p:cNvSpPr/>
          <p:nvPr/>
        </p:nvSpPr>
        <p:spPr>
          <a:xfrm>
            <a:off x="7972926" y="4663023"/>
            <a:ext cx="930442" cy="96653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4149191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ctr" fontAlgn="base">
              <a:lnSpc>
                <a:spcPct val="140000"/>
              </a:lnSpc>
              <a:buNone/>
            </a:pPr>
            <a:r>
              <a:rPr lang="en-US" sz="4000" b="1" dirty="0">
                <a:solidFill>
                  <a:srgbClr val="FF0000"/>
                </a:solidFill>
              </a:rPr>
              <a:t>Pre-order Traversal Example</a:t>
            </a:r>
          </a:p>
          <a:p>
            <a:pPr marL="0" indent="0" algn="l">
              <a:spcBef>
                <a:spcPts val="600"/>
              </a:spcBef>
              <a:buNone/>
            </a:pPr>
            <a:r>
              <a:rPr lang="en-US" sz="2800" dirty="0">
                <a:latin typeface="euclid_circular_a"/>
              </a:rPr>
              <a:t>Now</a:t>
            </a:r>
            <a:r>
              <a:rPr lang="en-US" sz="2800" b="0" i="0" dirty="0">
                <a:effectLst/>
                <a:latin typeface="euclid_circular_a"/>
              </a:rPr>
              <a:t> the </a:t>
            </a:r>
            <a:r>
              <a:rPr lang="en-US" sz="2800" dirty="0">
                <a:solidFill>
                  <a:srgbClr val="FF0000"/>
                </a:solidFill>
                <a:latin typeface="euclid_circular_a"/>
              </a:rPr>
              <a:t>root = C</a:t>
            </a:r>
            <a:r>
              <a:rPr lang="en-US" sz="2800" dirty="0">
                <a:latin typeface="euclid_circular_a"/>
              </a:rPr>
              <a:t>, display it and go to </a:t>
            </a:r>
          </a:p>
          <a:p>
            <a:pPr marL="0" indent="0" algn="l">
              <a:spcBef>
                <a:spcPts val="600"/>
              </a:spcBef>
              <a:buNone/>
            </a:pPr>
            <a:r>
              <a:rPr lang="en-US" sz="2800" dirty="0">
                <a:latin typeface="euclid_circular_a"/>
              </a:rPr>
              <a:t>its left subtree </a:t>
            </a:r>
            <a:r>
              <a:rPr lang="en-US" sz="2800" dirty="0">
                <a:solidFill>
                  <a:srgbClr val="FF0000"/>
                </a:solidFill>
                <a:latin typeface="euclid_circular_a"/>
              </a:rPr>
              <a:t>root = NULL </a:t>
            </a:r>
            <a:r>
              <a:rPr lang="en-US" sz="2800" dirty="0">
                <a:latin typeface="euclid_circular_a"/>
              </a:rPr>
              <a:t>and then its right </a:t>
            </a:r>
          </a:p>
          <a:p>
            <a:pPr marL="0" indent="0" algn="l">
              <a:spcBef>
                <a:spcPts val="600"/>
              </a:spcBef>
              <a:buNone/>
            </a:pPr>
            <a:r>
              <a:rPr lang="en-US" sz="2800" dirty="0">
                <a:latin typeface="euclid_circular_a"/>
              </a:rPr>
              <a:t>subtree where </a:t>
            </a:r>
            <a:r>
              <a:rPr lang="en-US" sz="2800" dirty="0">
                <a:solidFill>
                  <a:srgbClr val="FF0000"/>
                </a:solidFill>
                <a:latin typeface="euclid_circular_a"/>
              </a:rPr>
              <a:t>root = NULL </a:t>
            </a:r>
            <a:r>
              <a:rPr lang="en-US" sz="2800" dirty="0">
                <a:latin typeface="euclid_circular_a"/>
              </a:rPr>
              <a:t>So we will move </a:t>
            </a:r>
          </a:p>
          <a:p>
            <a:pPr marL="0" indent="0" algn="l">
              <a:spcBef>
                <a:spcPts val="600"/>
              </a:spcBef>
              <a:buNone/>
            </a:pPr>
            <a:r>
              <a:rPr lang="en-US" sz="2800" dirty="0">
                <a:latin typeface="euclid_circular_a"/>
              </a:rPr>
              <a:t>towards right subtree of </a:t>
            </a:r>
            <a:r>
              <a:rPr lang="en-US" sz="2800" dirty="0">
                <a:solidFill>
                  <a:srgbClr val="FF0000"/>
                </a:solidFill>
                <a:latin typeface="euclid_circular_a"/>
              </a:rPr>
              <a:t>Node E</a:t>
            </a:r>
            <a:endParaRPr lang="en-US" sz="3200" b="1" dirty="0">
              <a:solidFill>
                <a:srgbClr val="FF0000"/>
              </a:solidFill>
              <a:latin typeface="euclid_circular_a"/>
            </a:endParaRPr>
          </a:p>
          <a:p>
            <a:pPr marL="0" indent="0" algn="l">
              <a:buNone/>
            </a:pPr>
            <a:r>
              <a:rPr lang="en-US" sz="3200" b="1" dirty="0">
                <a:solidFill>
                  <a:srgbClr val="FF0000"/>
                </a:solidFill>
                <a:latin typeface="euclid_circular_a"/>
              </a:rPr>
              <a:t/>
            </a:r>
            <a:br>
              <a:rPr lang="en-US" sz="3200" b="1" dirty="0">
                <a:solidFill>
                  <a:srgbClr val="FF0000"/>
                </a:solidFill>
                <a:latin typeface="euclid_circular_a"/>
              </a:rPr>
            </a:br>
            <a:endParaRPr lang="en-US" sz="3200" b="1" dirty="0">
              <a:solidFill>
                <a:srgbClr val="FF0000"/>
              </a:solidFill>
              <a:latin typeface="euclid_circular_a"/>
            </a:endParaRPr>
          </a:p>
          <a:p>
            <a:pPr marL="0" indent="0" algn="l">
              <a:buNone/>
            </a:pPr>
            <a:r>
              <a:rPr lang="en-US" sz="3200" b="1" dirty="0">
                <a:solidFill>
                  <a:srgbClr val="FF0000"/>
                </a:solidFill>
                <a:latin typeface="euclid_circular_a"/>
              </a:rPr>
              <a:t>Output:  </a:t>
            </a:r>
            <a:r>
              <a:rPr lang="en-US" sz="3200" b="1" dirty="0">
                <a:latin typeface="euclid_circular_a"/>
              </a:rPr>
              <a:t>F, B, A, D, C</a:t>
            </a:r>
            <a:endParaRPr lang="en-US" sz="32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89559" y="2766964"/>
            <a:ext cx="4765192" cy="3792119"/>
          </a:xfrm>
          <a:prstGeom prst="rect">
            <a:avLst/>
          </a:prstGeom>
        </p:spPr>
      </p:pic>
      <p:sp>
        <p:nvSpPr>
          <p:cNvPr id="5" name="Oval 4">
            <a:extLst>
              <a:ext uri="{FF2B5EF4-FFF2-40B4-BE49-F238E27FC236}">
                <a16:creationId xmlns:a16="http://schemas.microsoft.com/office/drawing/2014/main" id="{A0AAB6F9-F1FB-47D2-BE82-E5CD13711DFE}"/>
              </a:ext>
            </a:extLst>
          </p:cNvPr>
          <p:cNvSpPr/>
          <p:nvPr/>
        </p:nvSpPr>
        <p:spPr>
          <a:xfrm>
            <a:off x="7331242" y="5640739"/>
            <a:ext cx="930442" cy="96653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1144261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ctr" fontAlgn="base">
              <a:lnSpc>
                <a:spcPct val="140000"/>
              </a:lnSpc>
              <a:buNone/>
            </a:pPr>
            <a:r>
              <a:rPr lang="en-US" sz="4000" b="1" dirty="0">
                <a:solidFill>
                  <a:srgbClr val="FF0000"/>
                </a:solidFill>
              </a:rPr>
              <a:t>Pre-order Traversal Example</a:t>
            </a:r>
          </a:p>
          <a:p>
            <a:pPr marL="0" indent="0" algn="l">
              <a:spcBef>
                <a:spcPts val="600"/>
              </a:spcBef>
              <a:buNone/>
            </a:pPr>
            <a:r>
              <a:rPr lang="en-US" sz="2800" dirty="0">
                <a:latin typeface="euclid_circular_a"/>
              </a:rPr>
              <a:t>Now</a:t>
            </a:r>
            <a:r>
              <a:rPr lang="en-US" sz="2800" b="0" i="0" dirty="0">
                <a:effectLst/>
                <a:latin typeface="euclid_circular_a"/>
              </a:rPr>
              <a:t> the </a:t>
            </a:r>
            <a:r>
              <a:rPr lang="en-US" sz="2800" dirty="0">
                <a:solidFill>
                  <a:srgbClr val="FF0000"/>
                </a:solidFill>
                <a:latin typeface="euclid_circular_a"/>
              </a:rPr>
              <a:t>root = E</a:t>
            </a:r>
            <a:r>
              <a:rPr lang="en-US" sz="2800" dirty="0">
                <a:latin typeface="euclid_circular_a"/>
              </a:rPr>
              <a:t>, display it and go to </a:t>
            </a:r>
          </a:p>
          <a:p>
            <a:pPr marL="0" indent="0" algn="l">
              <a:spcBef>
                <a:spcPts val="600"/>
              </a:spcBef>
              <a:buNone/>
            </a:pPr>
            <a:r>
              <a:rPr lang="en-US" sz="2800" dirty="0">
                <a:latin typeface="euclid_circular_a"/>
              </a:rPr>
              <a:t>its left subtree </a:t>
            </a:r>
            <a:r>
              <a:rPr lang="en-US" sz="2800" dirty="0">
                <a:solidFill>
                  <a:srgbClr val="FF0000"/>
                </a:solidFill>
                <a:latin typeface="euclid_circular_a"/>
              </a:rPr>
              <a:t>root = NULL </a:t>
            </a:r>
            <a:r>
              <a:rPr lang="en-US" sz="2800" dirty="0">
                <a:latin typeface="euclid_circular_a"/>
              </a:rPr>
              <a:t>and then its right </a:t>
            </a:r>
          </a:p>
          <a:p>
            <a:pPr marL="0" indent="0" algn="l">
              <a:spcBef>
                <a:spcPts val="600"/>
              </a:spcBef>
              <a:buNone/>
            </a:pPr>
            <a:r>
              <a:rPr lang="en-US" sz="2800" dirty="0">
                <a:latin typeface="euclid_circular_a"/>
              </a:rPr>
              <a:t>subtree where </a:t>
            </a:r>
            <a:r>
              <a:rPr lang="en-US" sz="2800" dirty="0">
                <a:solidFill>
                  <a:srgbClr val="FF0000"/>
                </a:solidFill>
                <a:latin typeface="euclid_circular_a"/>
              </a:rPr>
              <a:t>root = NULL </a:t>
            </a:r>
            <a:r>
              <a:rPr lang="en-US" sz="2800" dirty="0">
                <a:latin typeface="euclid_circular_a"/>
              </a:rPr>
              <a:t>So we will move </a:t>
            </a:r>
          </a:p>
          <a:p>
            <a:pPr marL="0" indent="0" algn="l">
              <a:spcBef>
                <a:spcPts val="600"/>
              </a:spcBef>
              <a:buNone/>
            </a:pPr>
            <a:r>
              <a:rPr lang="en-US" sz="2800" dirty="0">
                <a:latin typeface="euclid_circular_a"/>
              </a:rPr>
              <a:t>towards right subtree of </a:t>
            </a:r>
            <a:r>
              <a:rPr lang="en-US" sz="2800" dirty="0">
                <a:solidFill>
                  <a:srgbClr val="FF0000"/>
                </a:solidFill>
                <a:latin typeface="euclid_circular_a"/>
              </a:rPr>
              <a:t>Node F</a:t>
            </a:r>
            <a:endParaRPr lang="en-US" sz="3200" b="1" dirty="0">
              <a:solidFill>
                <a:srgbClr val="FF0000"/>
              </a:solidFill>
              <a:latin typeface="euclid_circular_a"/>
            </a:endParaRPr>
          </a:p>
          <a:p>
            <a:pPr marL="0" indent="0" algn="l">
              <a:buNone/>
            </a:pPr>
            <a:r>
              <a:rPr lang="en-US" sz="3200" b="1" dirty="0">
                <a:solidFill>
                  <a:srgbClr val="FF0000"/>
                </a:solidFill>
                <a:latin typeface="euclid_circular_a"/>
              </a:rPr>
              <a:t/>
            </a:r>
            <a:br>
              <a:rPr lang="en-US" sz="3200" b="1" dirty="0">
                <a:solidFill>
                  <a:srgbClr val="FF0000"/>
                </a:solidFill>
                <a:latin typeface="euclid_circular_a"/>
              </a:rPr>
            </a:br>
            <a:endParaRPr lang="en-US" sz="3200" b="1" dirty="0">
              <a:solidFill>
                <a:srgbClr val="FF0000"/>
              </a:solidFill>
              <a:latin typeface="euclid_circular_a"/>
            </a:endParaRPr>
          </a:p>
          <a:p>
            <a:pPr marL="0" indent="0" algn="l">
              <a:buNone/>
            </a:pPr>
            <a:r>
              <a:rPr lang="en-US" sz="3200" b="1" dirty="0">
                <a:solidFill>
                  <a:srgbClr val="FF0000"/>
                </a:solidFill>
                <a:latin typeface="euclid_circular_a"/>
              </a:rPr>
              <a:t>Output:  </a:t>
            </a:r>
            <a:r>
              <a:rPr lang="en-US" sz="3200" b="1" dirty="0">
                <a:latin typeface="euclid_circular_a"/>
              </a:rPr>
              <a:t>F, B, A, D, C, E</a:t>
            </a:r>
            <a:endParaRPr lang="en-US" sz="32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89559" y="2766964"/>
            <a:ext cx="4765192" cy="3792119"/>
          </a:xfrm>
          <a:prstGeom prst="rect">
            <a:avLst/>
          </a:prstGeom>
        </p:spPr>
      </p:pic>
      <p:sp>
        <p:nvSpPr>
          <p:cNvPr id="5" name="Oval 4">
            <a:extLst>
              <a:ext uri="{FF2B5EF4-FFF2-40B4-BE49-F238E27FC236}">
                <a16:creationId xmlns:a16="http://schemas.microsoft.com/office/drawing/2014/main" id="{A0AAB6F9-F1FB-47D2-BE82-E5CD13711DFE}"/>
              </a:ext>
            </a:extLst>
          </p:cNvPr>
          <p:cNvSpPr/>
          <p:nvPr/>
        </p:nvSpPr>
        <p:spPr>
          <a:xfrm>
            <a:off x="8606934" y="5616642"/>
            <a:ext cx="930442" cy="96653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2712066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ctr" fontAlgn="base">
              <a:lnSpc>
                <a:spcPct val="140000"/>
              </a:lnSpc>
              <a:buNone/>
            </a:pPr>
            <a:r>
              <a:rPr lang="en-US" sz="4000" b="1" dirty="0">
                <a:solidFill>
                  <a:srgbClr val="FF0000"/>
                </a:solidFill>
              </a:rPr>
              <a:t>Pre-order Traversal Example</a:t>
            </a:r>
          </a:p>
          <a:p>
            <a:pPr marL="0" indent="0" algn="l">
              <a:spcBef>
                <a:spcPts val="600"/>
              </a:spcBef>
              <a:buNone/>
            </a:pPr>
            <a:r>
              <a:rPr lang="en-US" sz="2800" dirty="0">
                <a:latin typeface="euclid_circular_a"/>
              </a:rPr>
              <a:t>Now</a:t>
            </a:r>
            <a:r>
              <a:rPr lang="en-US" sz="2800" b="0" i="0" dirty="0">
                <a:effectLst/>
                <a:latin typeface="euclid_circular_a"/>
              </a:rPr>
              <a:t> the </a:t>
            </a:r>
            <a:r>
              <a:rPr lang="en-US" sz="2800" dirty="0">
                <a:solidFill>
                  <a:srgbClr val="FF0000"/>
                </a:solidFill>
                <a:latin typeface="euclid_circular_a"/>
              </a:rPr>
              <a:t>root = G</a:t>
            </a:r>
            <a:r>
              <a:rPr lang="en-US" sz="2800" dirty="0">
                <a:latin typeface="euclid_circular_a"/>
              </a:rPr>
              <a:t>, display it and go to </a:t>
            </a:r>
          </a:p>
          <a:p>
            <a:pPr marL="0" indent="0" algn="l">
              <a:spcBef>
                <a:spcPts val="600"/>
              </a:spcBef>
              <a:buNone/>
            </a:pPr>
            <a:r>
              <a:rPr lang="en-US" sz="2800" dirty="0">
                <a:latin typeface="euclid_circular_a"/>
              </a:rPr>
              <a:t>its left subtree </a:t>
            </a:r>
            <a:r>
              <a:rPr lang="en-US" sz="2800" dirty="0">
                <a:solidFill>
                  <a:srgbClr val="FF0000"/>
                </a:solidFill>
                <a:latin typeface="euclid_circular_a"/>
              </a:rPr>
              <a:t>root = NULL </a:t>
            </a:r>
            <a:r>
              <a:rPr lang="en-US" sz="2800" dirty="0">
                <a:latin typeface="euclid_circular_a"/>
              </a:rPr>
              <a:t>and then its right </a:t>
            </a:r>
          </a:p>
          <a:p>
            <a:pPr marL="0" indent="0" algn="l">
              <a:spcBef>
                <a:spcPts val="600"/>
              </a:spcBef>
              <a:buNone/>
            </a:pPr>
            <a:r>
              <a:rPr lang="en-US" sz="2800" dirty="0">
                <a:latin typeface="euclid_circular_a"/>
              </a:rPr>
              <a:t>subtree where </a:t>
            </a:r>
            <a:r>
              <a:rPr lang="en-US" sz="2800" dirty="0">
                <a:solidFill>
                  <a:srgbClr val="FF0000"/>
                </a:solidFill>
                <a:latin typeface="euclid_circular_a"/>
              </a:rPr>
              <a:t>root = I </a:t>
            </a:r>
            <a:r>
              <a:rPr lang="en-US" sz="2800" dirty="0">
                <a:latin typeface="euclid_circular_a"/>
              </a:rPr>
              <a:t>So we will move </a:t>
            </a:r>
          </a:p>
          <a:p>
            <a:pPr marL="0" indent="0" algn="l">
              <a:spcBef>
                <a:spcPts val="600"/>
              </a:spcBef>
              <a:buNone/>
            </a:pPr>
            <a:r>
              <a:rPr lang="en-US" sz="2800" dirty="0">
                <a:latin typeface="euclid_circular_a"/>
              </a:rPr>
              <a:t>towards right subtree.</a:t>
            </a:r>
          </a:p>
          <a:p>
            <a:pPr marL="0" indent="0" algn="l">
              <a:buNone/>
            </a:pPr>
            <a:r>
              <a:rPr lang="en-US" sz="3200" b="1" dirty="0">
                <a:solidFill>
                  <a:srgbClr val="FF0000"/>
                </a:solidFill>
                <a:latin typeface="euclid_circular_a"/>
              </a:rPr>
              <a:t/>
            </a:r>
            <a:br>
              <a:rPr lang="en-US" sz="3200" b="1" dirty="0">
                <a:solidFill>
                  <a:srgbClr val="FF0000"/>
                </a:solidFill>
                <a:latin typeface="euclid_circular_a"/>
              </a:rPr>
            </a:br>
            <a:endParaRPr lang="en-US" sz="3200" b="1" dirty="0">
              <a:solidFill>
                <a:srgbClr val="FF0000"/>
              </a:solidFill>
              <a:latin typeface="euclid_circular_a"/>
            </a:endParaRPr>
          </a:p>
          <a:p>
            <a:pPr marL="0" indent="0" algn="l">
              <a:buNone/>
            </a:pPr>
            <a:r>
              <a:rPr lang="en-US" sz="3200" b="1" dirty="0">
                <a:solidFill>
                  <a:srgbClr val="FF0000"/>
                </a:solidFill>
                <a:latin typeface="euclid_circular_a"/>
              </a:rPr>
              <a:t>Output:  </a:t>
            </a:r>
            <a:r>
              <a:rPr lang="en-US" sz="3200" b="1" dirty="0">
                <a:latin typeface="euclid_circular_a"/>
              </a:rPr>
              <a:t>F, B, A, D, C, E, G</a:t>
            </a:r>
            <a:endParaRPr lang="en-US" sz="32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89559" y="2766964"/>
            <a:ext cx="4765192" cy="3792119"/>
          </a:xfrm>
          <a:prstGeom prst="rect">
            <a:avLst/>
          </a:prstGeom>
        </p:spPr>
      </p:pic>
      <p:sp>
        <p:nvSpPr>
          <p:cNvPr id="5" name="Oval 4">
            <a:extLst>
              <a:ext uri="{FF2B5EF4-FFF2-40B4-BE49-F238E27FC236}">
                <a16:creationId xmlns:a16="http://schemas.microsoft.com/office/drawing/2014/main" id="{A0AAB6F9-F1FB-47D2-BE82-E5CD13711DFE}"/>
              </a:ext>
            </a:extLst>
          </p:cNvPr>
          <p:cNvSpPr/>
          <p:nvPr/>
        </p:nvSpPr>
        <p:spPr>
          <a:xfrm>
            <a:off x="9893968" y="3696486"/>
            <a:ext cx="930442" cy="96653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2039709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342900" indent="-342900" algn="just" defTabSz="457200">
              <a:lnSpc>
                <a:spcPct val="100000"/>
              </a:lnSpc>
              <a:buClr>
                <a:srgbClr val="C00000"/>
              </a:buClr>
              <a:buSzPct val="145000"/>
              <a:buFont typeface="Arial" panose="020B0604020202020204" pitchFamily="34" charset="0"/>
              <a:buChar char="•"/>
            </a:pPr>
            <a:r>
              <a:rPr lang="en-US" sz="2400" dirty="0"/>
              <a:t>The data structures we have studied so far are linear; an element is followed by exactly one element.</a:t>
            </a:r>
          </a:p>
          <a:p>
            <a:pPr marL="342900" indent="-342900" algn="just" defTabSz="457200">
              <a:lnSpc>
                <a:spcPct val="100000"/>
              </a:lnSpc>
              <a:buClr>
                <a:srgbClr val="C00000"/>
              </a:buClr>
              <a:buSzPct val="145000"/>
              <a:buFont typeface="Arial" panose="020B0604020202020204" pitchFamily="34" charset="0"/>
              <a:buChar char="•"/>
            </a:pPr>
            <a:r>
              <a:rPr lang="en-US" sz="2400" dirty="0"/>
              <a:t>The data can also be represented in a nonlinear fashion - An important concept is a family like structure; this structure is called a tree.</a:t>
            </a:r>
          </a:p>
          <a:p>
            <a:pPr marL="342900" indent="-342900" algn="just" defTabSz="457200">
              <a:lnSpc>
                <a:spcPct val="100000"/>
              </a:lnSpc>
              <a:buClr>
                <a:srgbClr val="C00000"/>
              </a:buClr>
              <a:buSzPct val="145000"/>
              <a:buFont typeface="Arial" panose="020B0604020202020204" pitchFamily="34" charset="0"/>
              <a:buChar char="•"/>
            </a:pPr>
            <a:r>
              <a:rPr lang="en-US" sz="2400" dirty="0"/>
              <a:t>A tree is a hierarchical data structure which consists of a set of nodes connected through edges.</a:t>
            </a:r>
          </a:p>
          <a:p>
            <a:pPr marL="342900" indent="-342900" algn="just" defTabSz="457200">
              <a:lnSpc>
                <a:spcPct val="100000"/>
              </a:lnSpc>
              <a:buClr>
                <a:srgbClr val="C00000"/>
              </a:buClr>
              <a:buSzPct val="145000"/>
              <a:buFont typeface="Arial" panose="020B0604020202020204" pitchFamily="34" charset="0"/>
              <a:buChar char="•"/>
            </a:pPr>
            <a:r>
              <a:rPr lang="en-US" sz="2400" dirty="0"/>
              <a:t>A tree is a nonlinear, hierarchical structure in which data are organized so that items of information are related by branches </a:t>
            </a:r>
          </a:p>
          <a:p>
            <a:pPr marL="342900" indent="-342900" algn="just" defTabSz="457200">
              <a:lnSpc>
                <a:spcPct val="100000"/>
              </a:lnSpc>
              <a:buClr>
                <a:srgbClr val="C00000"/>
              </a:buClr>
              <a:buSzPct val="145000"/>
              <a:buFont typeface="Arial" panose="020B0604020202020204" pitchFamily="34" charset="0"/>
              <a:buChar char="•"/>
            </a:pPr>
            <a:endParaRPr lang="en-US" sz="2400" dirty="0">
              <a:solidFill>
                <a:srgbClr val="000000"/>
              </a:solidFill>
            </a:endParaRPr>
          </a:p>
          <a:p>
            <a:pPr marL="516636" lvl="1" indent="-342900" algn="just" defTabSz="457200">
              <a:lnSpc>
                <a:spcPct val="100000"/>
              </a:lnSpc>
              <a:buClr>
                <a:srgbClr val="C00000"/>
              </a:buClr>
              <a:buSzPct val="145000"/>
              <a:buFont typeface="Arial" panose="020B0604020202020204" pitchFamily="34" charset="0"/>
              <a:buChar char="•"/>
            </a:pPr>
            <a:endParaRPr lang="en-US" sz="2400" dirty="0">
              <a:solidFill>
                <a:srgbClr val="000000"/>
              </a:solidFill>
            </a:endParaRPr>
          </a:p>
          <a:p>
            <a:pPr marL="516636" lvl="1" indent="-342900" algn="just" defTabSz="457200">
              <a:lnSpc>
                <a:spcPct val="100000"/>
              </a:lnSpc>
              <a:buClr>
                <a:srgbClr val="C00000"/>
              </a:buClr>
              <a:buSzPct val="145000"/>
              <a:buFont typeface="Arial" panose="020B0604020202020204" pitchFamily="34" charset="0"/>
              <a:buChar char="•"/>
            </a:pPr>
            <a:endParaRPr lang="en-US" sz="2400" dirty="0"/>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Tree>
    <p:extLst>
      <p:ext uri="{BB962C8B-B14F-4D97-AF65-F5344CB8AC3E}">
        <p14:creationId xmlns:p14="http://schemas.microsoft.com/office/powerpoint/2010/main" val="2642063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ctr" fontAlgn="base">
              <a:lnSpc>
                <a:spcPct val="140000"/>
              </a:lnSpc>
              <a:buNone/>
            </a:pPr>
            <a:r>
              <a:rPr lang="en-US" sz="4000" b="1" dirty="0">
                <a:solidFill>
                  <a:srgbClr val="FF0000"/>
                </a:solidFill>
              </a:rPr>
              <a:t>Pre-order Traversal Example</a:t>
            </a:r>
          </a:p>
          <a:p>
            <a:pPr marL="0" indent="0" algn="l">
              <a:spcBef>
                <a:spcPts val="600"/>
              </a:spcBef>
              <a:buNone/>
            </a:pPr>
            <a:r>
              <a:rPr lang="en-US" sz="2800" dirty="0">
                <a:latin typeface="euclid_circular_a"/>
              </a:rPr>
              <a:t>Now</a:t>
            </a:r>
            <a:r>
              <a:rPr lang="en-US" sz="2800" b="0" i="0" dirty="0">
                <a:effectLst/>
                <a:latin typeface="euclid_circular_a"/>
              </a:rPr>
              <a:t> the </a:t>
            </a:r>
            <a:r>
              <a:rPr lang="en-US" sz="2800" dirty="0">
                <a:solidFill>
                  <a:srgbClr val="FF0000"/>
                </a:solidFill>
                <a:latin typeface="euclid_circular_a"/>
              </a:rPr>
              <a:t>root = I</a:t>
            </a:r>
            <a:r>
              <a:rPr lang="en-US" sz="2800" dirty="0">
                <a:latin typeface="euclid_circular_a"/>
              </a:rPr>
              <a:t>, display it and go to </a:t>
            </a:r>
          </a:p>
          <a:p>
            <a:pPr marL="0" indent="0" algn="l">
              <a:spcBef>
                <a:spcPts val="600"/>
              </a:spcBef>
              <a:buNone/>
            </a:pPr>
            <a:r>
              <a:rPr lang="en-US" sz="2800" dirty="0">
                <a:latin typeface="euclid_circular_a"/>
              </a:rPr>
              <a:t>its left subtree </a:t>
            </a:r>
            <a:r>
              <a:rPr lang="en-US" sz="2800" dirty="0">
                <a:solidFill>
                  <a:srgbClr val="FF0000"/>
                </a:solidFill>
                <a:latin typeface="euclid_circular_a"/>
              </a:rPr>
              <a:t>root = H </a:t>
            </a:r>
            <a:r>
              <a:rPr lang="en-US" sz="2800" dirty="0">
                <a:latin typeface="euclid_circular_a"/>
              </a:rPr>
              <a:t>and then its right </a:t>
            </a:r>
          </a:p>
          <a:p>
            <a:pPr marL="0" indent="0" algn="l">
              <a:spcBef>
                <a:spcPts val="600"/>
              </a:spcBef>
              <a:buNone/>
            </a:pPr>
            <a:r>
              <a:rPr lang="en-US" sz="2800" dirty="0">
                <a:latin typeface="euclid_circular_a"/>
              </a:rPr>
              <a:t>subtree where </a:t>
            </a:r>
            <a:r>
              <a:rPr lang="en-US" sz="2800" dirty="0">
                <a:solidFill>
                  <a:srgbClr val="FF0000"/>
                </a:solidFill>
                <a:latin typeface="euclid_circular_a"/>
              </a:rPr>
              <a:t>root = NULL </a:t>
            </a:r>
            <a:r>
              <a:rPr lang="en-US" sz="2800" dirty="0">
                <a:latin typeface="euclid_circular_a"/>
              </a:rPr>
              <a:t>So we will move </a:t>
            </a:r>
          </a:p>
          <a:p>
            <a:pPr marL="0" indent="0" algn="l">
              <a:spcBef>
                <a:spcPts val="600"/>
              </a:spcBef>
              <a:buNone/>
            </a:pPr>
            <a:r>
              <a:rPr lang="en-US" sz="2800" dirty="0">
                <a:latin typeface="euclid_circular_a"/>
              </a:rPr>
              <a:t>towards left subtree.</a:t>
            </a:r>
          </a:p>
          <a:p>
            <a:pPr marL="0" indent="0" algn="l">
              <a:buNone/>
            </a:pPr>
            <a:r>
              <a:rPr lang="en-US" sz="3200" b="1" dirty="0">
                <a:solidFill>
                  <a:srgbClr val="FF0000"/>
                </a:solidFill>
                <a:latin typeface="euclid_circular_a"/>
              </a:rPr>
              <a:t/>
            </a:r>
            <a:br>
              <a:rPr lang="en-US" sz="3200" b="1" dirty="0">
                <a:solidFill>
                  <a:srgbClr val="FF0000"/>
                </a:solidFill>
                <a:latin typeface="euclid_circular_a"/>
              </a:rPr>
            </a:br>
            <a:endParaRPr lang="en-US" sz="3200" b="1" dirty="0">
              <a:solidFill>
                <a:srgbClr val="FF0000"/>
              </a:solidFill>
              <a:latin typeface="euclid_circular_a"/>
            </a:endParaRPr>
          </a:p>
          <a:p>
            <a:pPr marL="0" indent="0" algn="l">
              <a:buNone/>
            </a:pPr>
            <a:r>
              <a:rPr lang="en-US" sz="3200" b="1" dirty="0">
                <a:solidFill>
                  <a:srgbClr val="FF0000"/>
                </a:solidFill>
                <a:latin typeface="euclid_circular_a"/>
              </a:rPr>
              <a:t>Output:  </a:t>
            </a:r>
            <a:r>
              <a:rPr lang="en-US" sz="3200" b="1" dirty="0">
                <a:latin typeface="euclid_circular_a"/>
              </a:rPr>
              <a:t>F, B, A, D, C, E, G, I</a:t>
            </a:r>
            <a:endParaRPr lang="en-US" sz="32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89559" y="2766964"/>
            <a:ext cx="4765192" cy="3792119"/>
          </a:xfrm>
          <a:prstGeom prst="rect">
            <a:avLst/>
          </a:prstGeom>
        </p:spPr>
      </p:pic>
      <p:sp>
        <p:nvSpPr>
          <p:cNvPr id="5" name="Oval 4">
            <a:extLst>
              <a:ext uri="{FF2B5EF4-FFF2-40B4-BE49-F238E27FC236}">
                <a16:creationId xmlns:a16="http://schemas.microsoft.com/office/drawing/2014/main" id="{A0AAB6F9-F1FB-47D2-BE82-E5CD13711DFE}"/>
              </a:ext>
            </a:extLst>
          </p:cNvPr>
          <p:cNvSpPr/>
          <p:nvPr/>
        </p:nvSpPr>
        <p:spPr>
          <a:xfrm>
            <a:off x="10556393" y="4663023"/>
            <a:ext cx="930442" cy="96653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4269853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fontScale="85000" lnSpcReduction="20000"/>
          </a:bodyPr>
          <a:lstStyle/>
          <a:p>
            <a:pPr marL="0" indent="0" algn="ctr" fontAlgn="base">
              <a:lnSpc>
                <a:spcPct val="140000"/>
              </a:lnSpc>
              <a:buNone/>
            </a:pPr>
            <a:r>
              <a:rPr lang="en-US" sz="4000" b="1" dirty="0">
                <a:solidFill>
                  <a:srgbClr val="FF0000"/>
                </a:solidFill>
              </a:rPr>
              <a:t>Pre-order Traversal Example</a:t>
            </a:r>
          </a:p>
          <a:p>
            <a:pPr marL="0" indent="0" algn="l">
              <a:spcBef>
                <a:spcPts val="600"/>
              </a:spcBef>
              <a:buNone/>
            </a:pPr>
            <a:r>
              <a:rPr lang="en-US" sz="3300" dirty="0">
                <a:latin typeface="euclid_circular_a"/>
              </a:rPr>
              <a:t>Now the </a:t>
            </a:r>
            <a:r>
              <a:rPr lang="en-US" sz="3300" dirty="0">
                <a:solidFill>
                  <a:srgbClr val="FF0000"/>
                </a:solidFill>
                <a:latin typeface="euclid_circular_a"/>
              </a:rPr>
              <a:t>root = H</a:t>
            </a:r>
            <a:r>
              <a:rPr lang="en-US" sz="3300" dirty="0">
                <a:latin typeface="euclid_circular_a"/>
              </a:rPr>
              <a:t>, display it and go to </a:t>
            </a:r>
          </a:p>
          <a:p>
            <a:pPr marL="0" indent="0" algn="l">
              <a:spcBef>
                <a:spcPts val="600"/>
              </a:spcBef>
              <a:buNone/>
            </a:pPr>
            <a:r>
              <a:rPr lang="en-US" sz="3300" dirty="0">
                <a:latin typeface="euclid_circular_a"/>
              </a:rPr>
              <a:t>its left subtree </a:t>
            </a:r>
            <a:r>
              <a:rPr lang="en-US" sz="3300" dirty="0">
                <a:solidFill>
                  <a:srgbClr val="FF0000"/>
                </a:solidFill>
                <a:latin typeface="euclid_circular_a"/>
              </a:rPr>
              <a:t>root = NULL </a:t>
            </a:r>
            <a:r>
              <a:rPr lang="en-US" sz="3300" dirty="0">
                <a:latin typeface="euclid_circular_a"/>
              </a:rPr>
              <a:t>and then its right </a:t>
            </a:r>
          </a:p>
          <a:p>
            <a:pPr marL="0" indent="0" algn="l">
              <a:spcBef>
                <a:spcPts val="600"/>
              </a:spcBef>
              <a:buNone/>
            </a:pPr>
            <a:r>
              <a:rPr lang="en-US" sz="3300" dirty="0">
                <a:latin typeface="euclid_circular_a"/>
              </a:rPr>
              <a:t>subtree where </a:t>
            </a:r>
            <a:r>
              <a:rPr lang="en-US" sz="3300" dirty="0">
                <a:solidFill>
                  <a:srgbClr val="FF0000"/>
                </a:solidFill>
                <a:latin typeface="euclid_circular_a"/>
              </a:rPr>
              <a:t>root = NULL</a:t>
            </a:r>
            <a:r>
              <a:rPr lang="en-US" sz="3300" dirty="0">
                <a:latin typeface="euclid_circular_a"/>
              </a:rPr>
              <a:t> and there is no </a:t>
            </a:r>
          </a:p>
          <a:p>
            <a:pPr marL="0" indent="0" algn="l">
              <a:spcBef>
                <a:spcPts val="600"/>
              </a:spcBef>
              <a:buNone/>
            </a:pPr>
            <a:r>
              <a:rPr lang="en-US" sz="3300" dirty="0">
                <a:latin typeface="euclid_circular_a"/>
              </a:rPr>
              <a:t>more subtree left for traversal so here our </a:t>
            </a:r>
          </a:p>
          <a:p>
            <a:pPr marL="0" indent="0" algn="l">
              <a:spcBef>
                <a:spcPts val="600"/>
              </a:spcBef>
              <a:buNone/>
            </a:pPr>
            <a:r>
              <a:rPr lang="en-US" sz="3300" dirty="0">
                <a:latin typeface="euclid_circular_a"/>
              </a:rPr>
              <a:t>pre-order traversal will be completed.</a:t>
            </a:r>
          </a:p>
          <a:p>
            <a:pPr marL="0" indent="0" algn="l">
              <a:spcBef>
                <a:spcPts val="600"/>
              </a:spcBef>
              <a:buNone/>
            </a:pPr>
            <a:endParaRPr lang="en-US" sz="2800" dirty="0">
              <a:latin typeface="euclid_circular_a"/>
            </a:endParaRPr>
          </a:p>
          <a:p>
            <a:pPr marL="0" indent="0" algn="l">
              <a:spcBef>
                <a:spcPts val="600"/>
              </a:spcBef>
              <a:buNone/>
            </a:pPr>
            <a:endParaRPr lang="en-US" sz="2800" dirty="0">
              <a:latin typeface="euclid_circular_a"/>
            </a:endParaRPr>
          </a:p>
          <a:p>
            <a:pPr marL="0" indent="0" algn="l">
              <a:buNone/>
            </a:pPr>
            <a:r>
              <a:rPr lang="en-US" sz="3200" b="1" dirty="0">
                <a:solidFill>
                  <a:srgbClr val="FF0000"/>
                </a:solidFill>
                <a:latin typeface="euclid_circular_a"/>
              </a:rPr>
              <a:t/>
            </a:r>
            <a:br>
              <a:rPr lang="en-US" sz="3200" b="1" dirty="0">
                <a:solidFill>
                  <a:srgbClr val="FF0000"/>
                </a:solidFill>
                <a:latin typeface="euclid_circular_a"/>
              </a:rPr>
            </a:br>
            <a:endParaRPr lang="en-US" sz="3200" b="1" dirty="0">
              <a:solidFill>
                <a:srgbClr val="FF0000"/>
              </a:solidFill>
              <a:latin typeface="euclid_circular_a"/>
            </a:endParaRPr>
          </a:p>
          <a:p>
            <a:pPr marL="0" indent="0" algn="l">
              <a:buNone/>
            </a:pPr>
            <a:r>
              <a:rPr lang="en-US" sz="3200" b="1" dirty="0">
                <a:solidFill>
                  <a:srgbClr val="FF0000"/>
                </a:solidFill>
                <a:latin typeface="euclid_circular_a"/>
              </a:rPr>
              <a:t>Output:  </a:t>
            </a:r>
            <a:r>
              <a:rPr lang="en-US" sz="3200" b="1" dirty="0">
                <a:latin typeface="euclid_circular_a"/>
              </a:rPr>
              <a:t>F, B, A, D, C, E, G, I, H</a:t>
            </a:r>
            <a:endParaRPr lang="en-US" sz="32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89559" y="2766964"/>
            <a:ext cx="4765192" cy="3792119"/>
          </a:xfrm>
          <a:prstGeom prst="rect">
            <a:avLst/>
          </a:prstGeom>
        </p:spPr>
      </p:pic>
      <p:sp>
        <p:nvSpPr>
          <p:cNvPr id="5" name="Oval 4">
            <a:extLst>
              <a:ext uri="{FF2B5EF4-FFF2-40B4-BE49-F238E27FC236}">
                <a16:creationId xmlns:a16="http://schemas.microsoft.com/office/drawing/2014/main" id="{A0AAB6F9-F1FB-47D2-BE82-E5CD13711DFE}"/>
              </a:ext>
            </a:extLst>
          </p:cNvPr>
          <p:cNvSpPr/>
          <p:nvPr/>
        </p:nvSpPr>
        <p:spPr>
          <a:xfrm>
            <a:off x="9930751" y="5640739"/>
            <a:ext cx="930442" cy="96653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526278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ctr" fontAlgn="base">
              <a:lnSpc>
                <a:spcPct val="140000"/>
              </a:lnSpc>
              <a:buNone/>
            </a:pPr>
            <a:r>
              <a:rPr lang="en-US" sz="4000" b="1" dirty="0">
                <a:solidFill>
                  <a:srgbClr val="FF0000"/>
                </a:solidFill>
              </a:rPr>
              <a:t>Pre-order Traversal Example</a:t>
            </a:r>
          </a:p>
          <a:p>
            <a:pPr marL="0" indent="0" algn="l">
              <a:spcBef>
                <a:spcPts val="600"/>
              </a:spcBef>
              <a:buNone/>
            </a:pPr>
            <a:endParaRPr lang="en-US" sz="3600" b="1" dirty="0">
              <a:solidFill>
                <a:srgbClr val="00B0F0"/>
              </a:solidFill>
              <a:latin typeface="euclid_circular_a"/>
            </a:endParaRPr>
          </a:p>
          <a:p>
            <a:pPr marL="0" indent="0" algn="l">
              <a:spcBef>
                <a:spcPts val="600"/>
              </a:spcBef>
              <a:buNone/>
            </a:pPr>
            <a:r>
              <a:rPr lang="en-US" sz="3600" b="1" dirty="0">
                <a:solidFill>
                  <a:srgbClr val="00B0F0"/>
                </a:solidFill>
                <a:latin typeface="euclid_circular_a"/>
              </a:rPr>
              <a:t>TRAVERSAL COMPLETED</a:t>
            </a:r>
          </a:p>
          <a:p>
            <a:pPr marL="0" indent="0" algn="l">
              <a:spcBef>
                <a:spcPts val="600"/>
              </a:spcBef>
              <a:buNone/>
            </a:pPr>
            <a:endParaRPr lang="en-US" sz="3200" b="1" dirty="0">
              <a:solidFill>
                <a:srgbClr val="FF0000"/>
              </a:solidFill>
              <a:latin typeface="euclid_circular_a"/>
            </a:endParaRPr>
          </a:p>
          <a:p>
            <a:pPr marL="0" indent="0" algn="l">
              <a:buNone/>
            </a:pPr>
            <a:r>
              <a:rPr lang="en-US" sz="3200" b="1" dirty="0">
                <a:solidFill>
                  <a:srgbClr val="FF0000"/>
                </a:solidFill>
                <a:latin typeface="euclid_circular_a"/>
              </a:rPr>
              <a:t>Output:  </a:t>
            </a:r>
            <a:r>
              <a:rPr lang="en-US" sz="3200" b="1" dirty="0">
                <a:latin typeface="euclid_circular_a"/>
              </a:rPr>
              <a:t>F, B, A, D, C, E, G, I, H</a:t>
            </a:r>
            <a:endParaRPr lang="en-US" sz="32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89559" y="2766964"/>
            <a:ext cx="4765192" cy="3792119"/>
          </a:xfrm>
          <a:prstGeom prst="rect">
            <a:avLst/>
          </a:prstGeom>
        </p:spPr>
      </p:pic>
    </p:spTree>
    <p:extLst>
      <p:ext uri="{BB962C8B-B14F-4D97-AF65-F5344CB8AC3E}">
        <p14:creationId xmlns:p14="http://schemas.microsoft.com/office/powerpoint/2010/main" val="457482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ctr" fontAlgn="base">
              <a:lnSpc>
                <a:spcPct val="140000"/>
              </a:lnSpc>
              <a:buNone/>
            </a:pPr>
            <a:r>
              <a:rPr lang="en-US" sz="4000" b="1" dirty="0">
                <a:solidFill>
                  <a:srgbClr val="FF0000"/>
                </a:solidFill>
              </a:rPr>
              <a:t>In-order Traversal </a:t>
            </a:r>
          </a:p>
          <a:p>
            <a:pPr marL="528638" indent="-528638">
              <a:buFont typeface="+mj-lt"/>
              <a:buAutoNum type="arabicPeriod"/>
            </a:pPr>
            <a:r>
              <a:rPr lang="en-US" sz="3200" dirty="0">
                <a:latin typeface="euclid_circular_a"/>
              </a:rPr>
              <a:t>First, visit all the nodes in the left subtree</a:t>
            </a:r>
          </a:p>
          <a:p>
            <a:pPr marL="528638" indent="-528638">
              <a:buFont typeface="+mj-lt"/>
              <a:buAutoNum type="arabicPeriod"/>
            </a:pPr>
            <a:r>
              <a:rPr lang="en-US" sz="3200" dirty="0">
                <a:latin typeface="euclid_circular_a"/>
              </a:rPr>
              <a:t>Then the root node</a:t>
            </a:r>
          </a:p>
          <a:p>
            <a:pPr marL="528638" indent="-528638">
              <a:buFont typeface="+mj-lt"/>
              <a:buAutoNum type="arabicPeriod"/>
            </a:pPr>
            <a:r>
              <a:rPr lang="en-US" sz="3200" dirty="0">
                <a:latin typeface="euclid_circular_a"/>
              </a:rPr>
              <a:t>Visit all the nodes in the right subtree</a:t>
            </a:r>
          </a:p>
          <a:p>
            <a:pPr marL="0" indent="0" algn="ctr" fontAlgn="base">
              <a:lnSpc>
                <a:spcPct val="140000"/>
              </a:lnSpc>
              <a:buNone/>
            </a:pPr>
            <a:endParaRPr lang="en-US" sz="6000" b="1" dirty="0">
              <a:solidFill>
                <a:srgbClr val="FF0000"/>
              </a:solidFill>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2219B6B9-1EDC-4C5D-9367-2F0911D32938}"/>
              </a:ext>
            </a:extLst>
          </p:cNvPr>
          <p:cNvPicPr>
            <a:picLocks noChangeAspect="1"/>
          </p:cNvPicPr>
          <p:nvPr/>
        </p:nvPicPr>
        <p:blipFill rotWithShape="1">
          <a:blip r:embed="rId2">
            <a:extLst>
              <a:ext uri="{28A0092B-C50C-407E-A947-70E740481C1C}">
                <a14:useLocalDpi xmlns:a14="http://schemas.microsoft.com/office/drawing/2010/main" val="0"/>
              </a:ext>
            </a:extLst>
          </a:blip>
          <a:srcRect l="35000" t="54461" r="50000" b="33884"/>
          <a:stretch/>
        </p:blipFill>
        <p:spPr>
          <a:xfrm>
            <a:off x="4145400" y="4726019"/>
            <a:ext cx="3901199" cy="16318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93994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ctr" fontAlgn="base">
              <a:lnSpc>
                <a:spcPct val="140000"/>
              </a:lnSpc>
              <a:buNone/>
            </a:pPr>
            <a:r>
              <a:rPr lang="en-US" sz="4000" b="1" dirty="0">
                <a:solidFill>
                  <a:srgbClr val="FF0000"/>
                </a:solidFill>
              </a:rPr>
              <a:t>In-order Traversal Example</a:t>
            </a:r>
          </a:p>
          <a:p>
            <a:pPr marL="0" indent="0" algn="l">
              <a:buNone/>
            </a:pPr>
            <a:endParaRPr lang="en-US" sz="3200" b="0"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09475" y="2605740"/>
            <a:ext cx="4967788" cy="3953344"/>
          </a:xfrm>
          <a:prstGeom prst="rect">
            <a:avLst/>
          </a:prstGeom>
        </p:spPr>
      </p:pic>
    </p:spTree>
    <p:extLst>
      <p:ext uri="{BB962C8B-B14F-4D97-AF65-F5344CB8AC3E}">
        <p14:creationId xmlns:p14="http://schemas.microsoft.com/office/powerpoint/2010/main" val="350354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ctr" fontAlgn="base">
              <a:lnSpc>
                <a:spcPct val="140000"/>
              </a:lnSpc>
              <a:buNone/>
            </a:pPr>
            <a:r>
              <a:rPr lang="en-US" sz="4000" b="1" dirty="0">
                <a:solidFill>
                  <a:srgbClr val="FF0000"/>
                </a:solidFill>
              </a:rPr>
              <a:t>In-order Traversal Example</a:t>
            </a:r>
          </a:p>
          <a:p>
            <a:pPr marL="0" indent="0" algn="l">
              <a:buNone/>
            </a:pPr>
            <a:r>
              <a:rPr lang="en-US" sz="3200" b="0" i="0" dirty="0">
                <a:effectLst/>
                <a:latin typeface="euclid_circular_a"/>
              </a:rPr>
              <a:t>Start from the </a:t>
            </a:r>
            <a:r>
              <a:rPr lang="en-US" sz="3200" dirty="0">
                <a:latin typeface="euclid_circular_a"/>
              </a:rPr>
              <a:t>left most subtree</a:t>
            </a:r>
          </a:p>
          <a:p>
            <a:pPr marL="0" indent="0" algn="l">
              <a:buNone/>
            </a:pPr>
            <a:endParaRPr lang="en-US" sz="3200" b="1" dirty="0">
              <a:solidFill>
                <a:srgbClr val="FF0000"/>
              </a:solidFill>
              <a:latin typeface="euclid_circular_a"/>
            </a:endParaRPr>
          </a:p>
          <a:p>
            <a:pPr marL="0" indent="0" algn="l">
              <a:buNone/>
            </a:pPr>
            <a:endParaRPr lang="en-US" sz="3200" b="1" i="0" dirty="0">
              <a:solidFill>
                <a:srgbClr val="FF0000"/>
              </a:solidFill>
              <a:effectLst/>
              <a:latin typeface="euclid_circular_a"/>
            </a:endParaRPr>
          </a:p>
          <a:p>
            <a:pPr marL="0" indent="0" algn="l">
              <a:buNone/>
            </a:pPr>
            <a:r>
              <a:rPr lang="en-US" sz="3200" b="1" dirty="0">
                <a:solidFill>
                  <a:srgbClr val="FF0000"/>
                </a:solidFill>
                <a:latin typeface="euclid_circular_a"/>
              </a:rPr>
              <a:t>Output:  </a:t>
            </a:r>
            <a:r>
              <a:rPr lang="en-US" sz="3200" b="1" dirty="0">
                <a:latin typeface="euclid_circular_a"/>
              </a:rPr>
              <a:t>A</a:t>
            </a:r>
            <a:endParaRPr lang="en-US" sz="32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988" y="2727158"/>
            <a:ext cx="4774896" cy="3799841"/>
          </a:xfrm>
          <a:prstGeom prst="rect">
            <a:avLst/>
          </a:prstGeom>
        </p:spPr>
      </p:pic>
      <p:sp>
        <p:nvSpPr>
          <p:cNvPr id="5" name="Oval 4">
            <a:extLst>
              <a:ext uri="{FF2B5EF4-FFF2-40B4-BE49-F238E27FC236}">
                <a16:creationId xmlns:a16="http://schemas.microsoft.com/office/drawing/2014/main" id="{A0AAB6F9-F1FB-47D2-BE82-E5CD13711DFE}"/>
              </a:ext>
            </a:extLst>
          </p:cNvPr>
          <p:cNvSpPr/>
          <p:nvPr/>
        </p:nvSpPr>
        <p:spPr>
          <a:xfrm>
            <a:off x="6705988" y="4627078"/>
            <a:ext cx="930442" cy="96653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2751814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ctr" fontAlgn="base">
              <a:lnSpc>
                <a:spcPct val="140000"/>
              </a:lnSpc>
              <a:buNone/>
            </a:pPr>
            <a:r>
              <a:rPr lang="en-US" sz="4000" b="1" dirty="0">
                <a:solidFill>
                  <a:srgbClr val="FF0000"/>
                </a:solidFill>
              </a:rPr>
              <a:t>In-order Traversal Example</a:t>
            </a:r>
          </a:p>
          <a:p>
            <a:pPr marL="0" indent="0" algn="l">
              <a:buNone/>
            </a:pPr>
            <a:r>
              <a:rPr lang="en-US" sz="3200" b="0" i="0" dirty="0">
                <a:effectLst/>
                <a:latin typeface="euclid_circular_a"/>
              </a:rPr>
              <a:t>Display its parent i.e, node B</a:t>
            </a:r>
            <a:endParaRPr lang="en-US" sz="3200" dirty="0">
              <a:latin typeface="euclid_circular_a"/>
            </a:endParaRPr>
          </a:p>
          <a:p>
            <a:pPr marL="0" indent="0" algn="l">
              <a:buNone/>
            </a:pPr>
            <a:endParaRPr lang="en-US" sz="3200" b="1" dirty="0">
              <a:solidFill>
                <a:srgbClr val="FF0000"/>
              </a:solidFill>
              <a:latin typeface="euclid_circular_a"/>
            </a:endParaRPr>
          </a:p>
          <a:p>
            <a:pPr marL="0" indent="0" algn="l">
              <a:buNone/>
            </a:pPr>
            <a:endParaRPr lang="en-US" sz="3200" b="1" i="0" dirty="0">
              <a:solidFill>
                <a:srgbClr val="FF0000"/>
              </a:solidFill>
              <a:effectLst/>
              <a:latin typeface="euclid_circular_a"/>
            </a:endParaRPr>
          </a:p>
          <a:p>
            <a:pPr marL="0" indent="0" algn="l">
              <a:buNone/>
            </a:pPr>
            <a:r>
              <a:rPr lang="en-US" sz="3200" b="1" dirty="0">
                <a:solidFill>
                  <a:srgbClr val="FF0000"/>
                </a:solidFill>
                <a:latin typeface="euclid_circular_a"/>
              </a:rPr>
              <a:t>Output:  </a:t>
            </a:r>
            <a:r>
              <a:rPr lang="en-US" sz="3200" b="1" dirty="0">
                <a:latin typeface="euclid_circular_a"/>
              </a:rPr>
              <a:t>A, B</a:t>
            </a:r>
            <a:endParaRPr lang="en-US" sz="32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22397" y="2695073"/>
            <a:ext cx="4774896" cy="3799841"/>
          </a:xfrm>
          <a:prstGeom prst="rect">
            <a:avLst/>
          </a:prstGeom>
        </p:spPr>
      </p:pic>
      <p:sp>
        <p:nvSpPr>
          <p:cNvPr id="5" name="Oval 4">
            <a:extLst>
              <a:ext uri="{FF2B5EF4-FFF2-40B4-BE49-F238E27FC236}">
                <a16:creationId xmlns:a16="http://schemas.microsoft.com/office/drawing/2014/main" id="{A0AAB6F9-F1FB-47D2-BE82-E5CD13711DFE}"/>
              </a:ext>
            </a:extLst>
          </p:cNvPr>
          <p:cNvSpPr/>
          <p:nvPr/>
        </p:nvSpPr>
        <p:spPr>
          <a:xfrm>
            <a:off x="7363715" y="3644499"/>
            <a:ext cx="930442" cy="96653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93803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fontScale="92500" lnSpcReduction="10000"/>
          </a:bodyPr>
          <a:lstStyle/>
          <a:p>
            <a:pPr marL="0" indent="0" algn="ctr" fontAlgn="base">
              <a:lnSpc>
                <a:spcPct val="140000"/>
              </a:lnSpc>
              <a:buNone/>
            </a:pPr>
            <a:r>
              <a:rPr lang="en-US" sz="4000" b="1" dirty="0">
                <a:solidFill>
                  <a:srgbClr val="FF0000"/>
                </a:solidFill>
              </a:rPr>
              <a:t>In-order Traversal Example</a:t>
            </a:r>
          </a:p>
          <a:p>
            <a:pPr marL="0" indent="0" algn="l">
              <a:buNone/>
            </a:pPr>
            <a:r>
              <a:rPr lang="en-US" sz="3200" b="0" i="0" dirty="0">
                <a:effectLst/>
                <a:latin typeface="euclid_circular_a"/>
              </a:rPr>
              <a:t>After displaying its parent i.e, node B</a:t>
            </a:r>
          </a:p>
          <a:p>
            <a:pPr marL="0" indent="0" algn="l">
              <a:buNone/>
            </a:pPr>
            <a:r>
              <a:rPr lang="en-US" sz="3200" dirty="0">
                <a:latin typeface="euclid_circular_a"/>
              </a:rPr>
              <a:t>go to its right subtree i.e, node D</a:t>
            </a:r>
          </a:p>
          <a:p>
            <a:pPr marL="0" indent="0" algn="l">
              <a:buNone/>
            </a:pPr>
            <a:r>
              <a:rPr lang="en-US" sz="3200" dirty="0">
                <a:latin typeface="euclid_circular_a"/>
              </a:rPr>
              <a:t>and go to its left subtree i.e, node </a:t>
            </a:r>
          </a:p>
          <a:p>
            <a:pPr marL="0" indent="0" algn="l">
              <a:buNone/>
            </a:pPr>
            <a:r>
              <a:rPr lang="en-US" sz="3200" dirty="0">
                <a:latin typeface="euclid_circular_a"/>
              </a:rPr>
              <a:t>C</a:t>
            </a:r>
          </a:p>
          <a:p>
            <a:pPr marL="0" indent="0" algn="l">
              <a:buNone/>
            </a:pPr>
            <a:endParaRPr lang="en-US" sz="3200" b="1" dirty="0">
              <a:solidFill>
                <a:srgbClr val="FF0000"/>
              </a:solidFill>
              <a:latin typeface="euclid_circular_a"/>
            </a:endParaRPr>
          </a:p>
          <a:p>
            <a:pPr marL="0" indent="0" algn="l">
              <a:buNone/>
            </a:pPr>
            <a:endParaRPr lang="en-US" sz="3200" b="1" i="0" dirty="0">
              <a:solidFill>
                <a:srgbClr val="FF0000"/>
              </a:solidFill>
              <a:effectLst/>
              <a:latin typeface="euclid_circular_a"/>
            </a:endParaRPr>
          </a:p>
          <a:p>
            <a:pPr marL="0" indent="0" algn="l">
              <a:buNone/>
            </a:pPr>
            <a:r>
              <a:rPr lang="en-US" sz="3200" b="1" dirty="0">
                <a:solidFill>
                  <a:srgbClr val="FF0000"/>
                </a:solidFill>
                <a:latin typeface="euclid_circular_a"/>
              </a:rPr>
              <a:t>Output:  </a:t>
            </a:r>
            <a:r>
              <a:rPr lang="en-US" sz="3200" b="1" dirty="0">
                <a:latin typeface="euclid_circular_a"/>
              </a:rPr>
              <a:t>A, B, C</a:t>
            </a:r>
            <a:endParaRPr lang="en-US" sz="32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22397" y="2695073"/>
            <a:ext cx="4774896" cy="3799841"/>
          </a:xfrm>
          <a:prstGeom prst="rect">
            <a:avLst/>
          </a:prstGeom>
        </p:spPr>
      </p:pic>
      <p:sp>
        <p:nvSpPr>
          <p:cNvPr id="5" name="Oval 4">
            <a:extLst>
              <a:ext uri="{FF2B5EF4-FFF2-40B4-BE49-F238E27FC236}">
                <a16:creationId xmlns:a16="http://schemas.microsoft.com/office/drawing/2014/main" id="{A0AAB6F9-F1FB-47D2-BE82-E5CD13711DFE}"/>
              </a:ext>
            </a:extLst>
          </p:cNvPr>
          <p:cNvSpPr/>
          <p:nvPr/>
        </p:nvSpPr>
        <p:spPr>
          <a:xfrm>
            <a:off x="7363711" y="5560461"/>
            <a:ext cx="930442" cy="96653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650238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ctr" fontAlgn="base">
              <a:lnSpc>
                <a:spcPct val="140000"/>
              </a:lnSpc>
              <a:buNone/>
            </a:pPr>
            <a:r>
              <a:rPr lang="en-US" sz="4000" b="1" dirty="0">
                <a:solidFill>
                  <a:srgbClr val="FF0000"/>
                </a:solidFill>
              </a:rPr>
              <a:t>In-order Traversal Example</a:t>
            </a:r>
          </a:p>
          <a:p>
            <a:pPr marL="0" indent="0">
              <a:buNone/>
            </a:pPr>
            <a:r>
              <a:rPr lang="en-US" sz="3200" b="0" i="0" dirty="0">
                <a:effectLst/>
                <a:latin typeface="euclid_circular_a"/>
              </a:rPr>
              <a:t>Display its parent i.e, node D</a:t>
            </a:r>
            <a:endParaRPr lang="en-US" sz="3200" dirty="0">
              <a:latin typeface="euclid_circular_a"/>
            </a:endParaRPr>
          </a:p>
          <a:p>
            <a:pPr marL="0" indent="0" algn="l">
              <a:buNone/>
            </a:pPr>
            <a:endParaRPr lang="en-US" sz="3200" b="1" dirty="0">
              <a:solidFill>
                <a:srgbClr val="FF0000"/>
              </a:solidFill>
              <a:latin typeface="euclid_circular_a"/>
            </a:endParaRPr>
          </a:p>
          <a:p>
            <a:pPr marL="0" indent="0" algn="l">
              <a:buNone/>
            </a:pPr>
            <a:endParaRPr lang="en-US" sz="3200" b="1" dirty="0">
              <a:solidFill>
                <a:srgbClr val="FF0000"/>
              </a:solidFill>
              <a:latin typeface="euclid_circular_a"/>
            </a:endParaRPr>
          </a:p>
          <a:p>
            <a:pPr marL="0" indent="0" algn="l">
              <a:buNone/>
            </a:pPr>
            <a:endParaRPr lang="en-US" sz="3200" b="1" dirty="0">
              <a:solidFill>
                <a:srgbClr val="FF0000"/>
              </a:solidFill>
              <a:latin typeface="euclid_circular_a"/>
            </a:endParaRPr>
          </a:p>
          <a:p>
            <a:pPr marL="0" indent="0" algn="l">
              <a:buNone/>
            </a:pPr>
            <a:endParaRPr lang="en-US" sz="3200" b="1" i="0" dirty="0">
              <a:solidFill>
                <a:srgbClr val="FF0000"/>
              </a:solidFill>
              <a:effectLst/>
              <a:latin typeface="euclid_circular_a"/>
            </a:endParaRPr>
          </a:p>
          <a:p>
            <a:pPr marL="0" indent="0" algn="l">
              <a:buNone/>
            </a:pPr>
            <a:r>
              <a:rPr lang="en-US" sz="3200" b="1" dirty="0">
                <a:solidFill>
                  <a:srgbClr val="FF0000"/>
                </a:solidFill>
                <a:latin typeface="euclid_circular_a"/>
              </a:rPr>
              <a:t>Output:  </a:t>
            </a:r>
            <a:r>
              <a:rPr lang="en-US" sz="3200" b="1" dirty="0">
                <a:latin typeface="euclid_circular_a"/>
              </a:rPr>
              <a:t>A, B, C, D</a:t>
            </a:r>
            <a:endParaRPr lang="en-US" sz="32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22397" y="2695073"/>
            <a:ext cx="4774896" cy="3799841"/>
          </a:xfrm>
          <a:prstGeom prst="rect">
            <a:avLst/>
          </a:prstGeom>
        </p:spPr>
      </p:pic>
      <p:sp>
        <p:nvSpPr>
          <p:cNvPr id="5" name="Oval 4">
            <a:extLst>
              <a:ext uri="{FF2B5EF4-FFF2-40B4-BE49-F238E27FC236}">
                <a16:creationId xmlns:a16="http://schemas.microsoft.com/office/drawing/2014/main" id="{A0AAB6F9-F1FB-47D2-BE82-E5CD13711DFE}"/>
              </a:ext>
            </a:extLst>
          </p:cNvPr>
          <p:cNvSpPr/>
          <p:nvPr/>
        </p:nvSpPr>
        <p:spPr>
          <a:xfrm>
            <a:off x="8005396" y="4594993"/>
            <a:ext cx="930442" cy="96653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4198596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fontScale="92500" lnSpcReduction="10000"/>
          </a:bodyPr>
          <a:lstStyle/>
          <a:p>
            <a:pPr marL="0" indent="0" algn="ctr" fontAlgn="base">
              <a:lnSpc>
                <a:spcPct val="140000"/>
              </a:lnSpc>
              <a:buNone/>
            </a:pPr>
            <a:r>
              <a:rPr lang="en-US" sz="4000" b="1" dirty="0">
                <a:solidFill>
                  <a:srgbClr val="FF0000"/>
                </a:solidFill>
              </a:rPr>
              <a:t>In-order Traversal Example</a:t>
            </a:r>
          </a:p>
          <a:p>
            <a:pPr marL="0" indent="0" algn="l">
              <a:buNone/>
            </a:pPr>
            <a:r>
              <a:rPr lang="en-US" sz="3500" b="0" i="0" dirty="0">
                <a:effectLst/>
                <a:latin typeface="euclid_circular_a"/>
              </a:rPr>
              <a:t>After displaying its parent i.e, node D</a:t>
            </a:r>
          </a:p>
          <a:p>
            <a:pPr marL="0" indent="0" algn="l">
              <a:buNone/>
            </a:pPr>
            <a:r>
              <a:rPr lang="en-US" sz="3500" dirty="0">
                <a:latin typeface="euclid_circular_a"/>
              </a:rPr>
              <a:t>go to its right subtree where </a:t>
            </a:r>
            <a:r>
              <a:rPr lang="en-US" sz="3500" dirty="0">
                <a:solidFill>
                  <a:srgbClr val="FF0000"/>
                </a:solidFill>
                <a:latin typeface="euclid_circular_a"/>
              </a:rPr>
              <a:t>root = E</a:t>
            </a:r>
          </a:p>
          <a:p>
            <a:pPr marL="0" indent="0" algn="l">
              <a:buNone/>
            </a:pPr>
            <a:endParaRPr lang="en-US" sz="4600" b="1" dirty="0">
              <a:solidFill>
                <a:srgbClr val="FF0000"/>
              </a:solidFill>
              <a:latin typeface="euclid_circular_a"/>
            </a:endParaRPr>
          </a:p>
          <a:p>
            <a:pPr marL="0" indent="0" algn="l">
              <a:buNone/>
            </a:pPr>
            <a:endParaRPr lang="en-US" sz="4600" b="1" dirty="0">
              <a:solidFill>
                <a:srgbClr val="FF0000"/>
              </a:solidFill>
              <a:latin typeface="euclid_circular_a"/>
            </a:endParaRPr>
          </a:p>
          <a:p>
            <a:pPr marL="0" indent="0" algn="l">
              <a:buNone/>
            </a:pPr>
            <a:endParaRPr lang="en-US" sz="4600" b="1" i="0" dirty="0">
              <a:solidFill>
                <a:srgbClr val="FF0000"/>
              </a:solidFill>
              <a:effectLst/>
              <a:latin typeface="euclid_circular_a"/>
            </a:endParaRPr>
          </a:p>
          <a:p>
            <a:pPr marL="0" indent="0" algn="l">
              <a:buNone/>
            </a:pPr>
            <a:r>
              <a:rPr lang="en-US" sz="4600" b="1" dirty="0">
                <a:solidFill>
                  <a:srgbClr val="FF0000"/>
                </a:solidFill>
                <a:latin typeface="euclid_circular_a"/>
              </a:rPr>
              <a:t>Output:  </a:t>
            </a:r>
            <a:r>
              <a:rPr lang="en-US" sz="4600" b="1" dirty="0">
                <a:latin typeface="euclid_circular_a"/>
              </a:rPr>
              <a:t>A, B, C, D, E</a:t>
            </a:r>
            <a:endParaRPr lang="en-US" sz="46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22397" y="2695073"/>
            <a:ext cx="4774896" cy="3799841"/>
          </a:xfrm>
          <a:prstGeom prst="rect">
            <a:avLst/>
          </a:prstGeom>
        </p:spPr>
      </p:pic>
      <p:sp>
        <p:nvSpPr>
          <p:cNvPr id="5" name="Oval 4">
            <a:extLst>
              <a:ext uri="{FF2B5EF4-FFF2-40B4-BE49-F238E27FC236}">
                <a16:creationId xmlns:a16="http://schemas.microsoft.com/office/drawing/2014/main" id="{A0AAB6F9-F1FB-47D2-BE82-E5CD13711DFE}"/>
              </a:ext>
            </a:extLst>
          </p:cNvPr>
          <p:cNvSpPr/>
          <p:nvPr/>
        </p:nvSpPr>
        <p:spPr>
          <a:xfrm>
            <a:off x="8660666" y="5560461"/>
            <a:ext cx="930442" cy="96653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1931434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 DATA STRUCTURE</a:t>
            </a:r>
            <a:endParaRPr lang="en-PK" dirty="0">
              <a:solidFill>
                <a:srgbClr val="00B0F0"/>
              </a:solidFill>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0E9D6476-C542-4B36-9FA3-E885A3117763}"/>
              </a:ext>
            </a:extLst>
          </p:cNvPr>
          <p:cNvPicPr>
            <a:picLocks noChangeAspect="1"/>
          </p:cNvPicPr>
          <p:nvPr/>
        </p:nvPicPr>
        <p:blipFill rotWithShape="1">
          <a:blip r:embed="rId2">
            <a:extLst>
              <a:ext uri="{28A0092B-C50C-407E-A947-70E740481C1C}">
                <a14:useLocalDpi xmlns:a14="http://schemas.microsoft.com/office/drawing/2010/main" val="0"/>
              </a:ext>
            </a:extLst>
          </a:blip>
          <a:srcRect l="56122" t="40900" r="29412" b="22250"/>
          <a:stretch/>
        </p:blipFill>
        <p:spPr>
          <a:xfrm>
            <a:off x="48247" y="1985023"/>
            <a:ext cx="3126658" cy="4287761"/>
          </a:xfrm>
          <a:prstGeom prst="rect">
            <a:avLst/>
          </a:prstGeom>
        </p:spPr>
      </p:pic>
      <p:pic>
        <p:nvPicPr>
          <p:cNvPr id="8" name="Picture 7">
            <a:extLst>
              <a:ext uri="{FF2B5EF4-FFF2-40B4-BE49-F238E27FC236}">
                <a16:creationId xmlns:a16="http://schemas.microsoft.com/office/drawing/2014/main" id="{AE012B29-2CEC-4397-ABDA-1CB488B20C44}"/>
              </a:ext>
            </a:extLst>
          </p:cNvPr>
          <p:cNvPicPr>
            <a:picLocks noChangeAspect="1"/>
          </p:cNvPicPr>
          <p:nvPr/>
        </p:nvPicPr>
        <p:blipFill rotWithShape="1">
          <a:blip r:embed="rId3">
            <a:extLst>
              <a:ext uri="{28A0092B-C50C-407E-A947-70E740481C1C}">
                <a14:useLocalDpi xmlns:a14="http://schemas.microsoft.com/office/drawing/2010/main" val="0"/>
              </a:ext>
            </a:extLst>
          </a:blip>
          <a:srcRect r="5511" b="17429"/>
          <a:stretch/>
        </p:blipFill>
        <p:spPr>
          <a:xfrm>
            <a:off x="5233803" y="3276600"/>
            <a:ext cx="5161601" cy="3372173"/>
          </a:xfrm>
          <a:prstGeom prst="rect">
            <a:avLst/>
          </a:prstGeom>
        </p:spPr>
      </p:pic>
      <p:pic>
        <p:nvPicPr>
          <p:cNvPr id="10" name="Picture 9">
            <a:extLst>
              <a:ext uri="{FF2B5EF4-FFF2-40B4-BE49-F238E27FC236}">
                <a16:creationId xmlns:a16="http://schemas.microsoft.com/office/drawing/2014/main" id="{458C2284-B1BE-4848-9B59-E04D1DBA8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9666" y="1971675"/>
            <a:ext cx="3467100" cy="2609850"/>
          </a:xfrm>
          <a:prstGeom prst="rect">
            <a:avLst/>
          </a:prstGeom>
        </p:spPr>
      </p:pic>
      <p:pic>
        <p:nvPicPr>
          <p:cNvPr id="12" name="Picture 11">
            <a:extLst>
              <a:ext uri="{FF2B5EF4-FFF2-40B4-BE49-F238E27FC236}">
                <a16:creationId xmlns:a16="http://schemas.microsoft.com/office/drawing/2014/main" id="{B22579E2-7833-4F34-B112-947A5B9C33CC}"/>
              </a:ext>
            </a:extLst>
          </p:cNvPr>
          <p:cNvPicPr>
            <a:picLocks noChangeAspect="1"/>
          </p:cNvPicPr>
          <p:nvPr/>
        </p:nvPicPr>
        <p:blipFill rotWithShape="1">
          <a:blip r:embed="rId5">
            <a:extLst>
              <a:ext uri="{28A0092B-C50C-407E-A947-70E740481C1C}">
                <a14:useLocalDpi xmlns:a14="http://schemas.microsoft.com/office/drawing/2010/main" val="0"/>
              </a:ext>
            </a:extLst>
          </a:blip>
          <a:srcRect l="18603" t="56325" r="47329" b="9217"/>
          <a:stretch/>
        </p:blipFill>
        <p:spPr>
          <a:xfrm>
            <a:off x="6561519" y="1096123"/>
            <a:ext cx="4153546" cy="2261665"/>
          </a:xfrm>
          <a:prstGeom prst="rect">
            <a:avLst/>
          </a:prstGeom>
        </p:spPr>
      </p:pic>
    </p:spTree>
    <p:extLst>
      <p:ext uri="{BB962C8B-B14F-4D97-AF65-F5344CB8AC3E}">
        <p14:creationId xmlns:p14="http://schemas.microsoft.com/office/powerpoint/2010/main" val="208137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fontScale="70000" lnSpcReduction="20000"/>
          </a:bodyPr>
          <a:lstStyle/>
          <a:p>
            <a:pPr marL="0" indent="0" algn="ctr" fontAlgn="base">
              <a:lnSpc>
                <a:spcPct val="140000"/>
              </a:lnSpc>
              <a:buNone/>
            </a:pPr>
            <a:r>
              <a:rPr lang="en-US" sz="4000" b="1" dirty="0">
                <a:solidFill>
                  <a:srgbClr val="FF0000"/>
                </a:solidFill>
              </a:rPr>
              <a:t>In-order Traversal Example</a:t>
            </a:r>
          </a:p>
          <a:p>
            <a:pPr marL="0" indent="0" algn="l">
              <a:buNone/>
            </a:pPr>
            <a:r>
              <a:rPr lang="en-US" sz="4600" b="0" i="0" dirty="0">
                <a:effectLst/>
                <a:latin typeface="euclid_circular_a"/>
              </a:rPr>
              <a:t>As there is no child of </a:t>
            </a:r>
            <a:r>
              <a:rPr lang="en-US" sz="4600" b="0" i="0" dirty="0">
                <a:solidFill>
                  <a:srgbClr val="FF0000"/>
                </a:solidFill>
                <a:effectLst/>
                <a:latin typeface="euclid_circular_a"/>
              </a:rPr>
              <a:t>node E</a:t>
            </a:r>
            <a:r>
              <a:rPr lang="en-US" sz="4600" b="0" i="0" dirty="0">
                <a:effectLst/>
                <a:latin typeface="euclid_circular_a"/>
              </a:rPr>
              <a:t> so </a:t>
            </a:r>
          </a:p>
          <a:p>
            <a:pPr marL="0" indent="0" algn="l">
              <a:buNone/>
            </a:pPr>
            <a:r>
              <a:rPr lang="en-US" sz="4600" dirty="0">
                <a:latin typeface="euclid_circular_a"/>
              </a:rPr>
              <a:t>Display the parent of </a:t>
            </a:r>
            <a:r>
              <a:rPr lang="en-US" sz="4600" dirty="0">
                <a:solidFill>
                  <a:srgbClr val="FF0000"/>
                </a:solidFill>
                <a:latin typeface="euclid_circular_a"/>
              </a:rPr>
              <a:t>B</a:t>
            </a:r>
            <a:r>
              <a:rPr lang="en-US" sz="4600" dirty="0">
                <a:latin typeface="euclid_circular_a"/>
              </a:rPr>
              <a:t> and then go towards</a:t>
            </a:r>
          </a:p>
          <a:p>
            <a:pPr marL="0" indent="0" algn="l">
              <a:buNone/>
            </a:pPr>
            <a:r>
              <a:rPr lang="en-US" sz="4600" dirty="0">
                <a:latin typeface="euclid_circular_a"/>
              </a:rPr>
              <a:t>Its left subtree because traversal of left </a:t>
            </a:r>
          </a:p>
          <a:p>
            <a:pPr marL="0" indent="0" algn="l">
              <a:buNone/>
            </a:pPr>
            <a:r>
              <a:rPr lang="en-US" sz="4600" dirty="0">
                <a:latin typeface="euclid_circular_a"/>
              </a:rPr>
              <a:t>Subtree for </a:t>
            </a:r>
            <a:r>
              <a:rPr lang="en-US" sz="4600" dirty="0">
                <a:solidFill>
                  <a:srgbClr val="FF0000"/>
                </a:solidFill>
                <a:latin typeface="euclid_circular_a"/>
              </a:rPr>
              <a:t>root = F </a:t>
            </a:r>
            <a:r>
              <a:rPr lang="en-US" sz="4600" dirty="0">
                <a:latin typeface="euclid_circular_a"/>
              </a:rPr>
              <a:t>is completed.</a:t>
            </a:r>
          </a:p>
          <a:p>
            <a:pPr marL="0" indent="0" algn="l">
              <a:buNone/>
            </a:pPr>
            <a:endParaRPr lang="en-US" sz="4600" b="1" dirty="0">
              <a:solidFill>
                <a:srgbClr val="FF0000"/>
              </a:solidFill>
              <a:latin typeface="euclid_circular_a"/>
            </a:endParaRPr>
          </a:p>
          <a:p>
            <a:pPr marL="0" indent="0" algn="l">
              <a:buNone/>
            </a:pPr>
            <a:endParaRPr lang="en-US" sz="4600" b="1" dirty="0">
              <a:solidFill>
                <a:srgbClr val="FF0000"/>
              </a:solidFill>
              <a:latin typeface="euclid_circular_a"/>
            </a:endParaRPr>
          </a:p>
          <a:p>
            <a:pPr marL="0" indent="0" algn="l">
              <a:buNone/>
            </a:pPr>
            <a:endParaRPr lang="en-US" sz="4600" b="1" i="0" dirty="0">
              <a:solidFill>
                <a:srgbClr val="FF0000"/>
              </a:solidFill>
              <a:effectLst/>
              <a:latin typeface="euclid_circular_a"/>
            </a:endParaRPr>
          </a:p>
          <a:p>
            <a:pPr marL="0" indent="0" algn="l">
              <a:buNone/>
            </a:pPr>
            <a:r>
              <a:rPr lang="en-US" sz="4600" b="1" dirty="0">
                <a:solidFill>
                  <a:srgbClr val="FF0000"/>
                </a:solidFill>
                <a:latin typeface="euclid_circular_a"/>
              </a:rPr>
              <a:t>Output:  </a:t>
            </a:r>
            <a:r>
              <a:rPr lang="en-US" sz="4600" b="1" dirty="0">
                <a:latin typeface="euclid_circular_a"/>
              </a:rPr>
              <a:t>A, B, C, D, E, F</a:t>
            </a:r>
            <a:endParaRPr lang="en-US" sz="46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22397" y="2695073"/>
            <a:ext cx="4774896" cy="3799841"/>
          </a:xfrm>
          <a:prstGeom prst="rect">
            <a:avLst/>
          </a:prstGeom>
        </p:spPr>
      </p:pic>
      <p:sp>
        <p:nvSpPr>
          <p:cNvPr id="5" name="Oval 4">
            <a:extLst>
              <a:ext uri="{FF2B5EF4-FFF2-40B4-BE49-F238E27FC236}">
                <a16:creationId xmlns:a16="http://schemas.microsoft.com/office/drawing/2014/main" id="{A0AAB6F9-F1FB-47D2-BE82-E5CD13711DFE}"/>
              </a:ext>
            </a:extLst>
          </p:cNvPr>
          <p:cNvSpPr/>
          <p:nvPr/>
        </p:nvSpPr>
        <p:spPr>
          <a:xfrm>
            <a:off x="8644624" y="2662989"/>
            <a:ext cx="930442" cy="96653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1665988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fontScale="92500" lnSpcReduction="10000"/>
          </a:bodyPr>
          <a:lstStyle/>
          <a:p>
            <a:pPr marL="0" indent="0" algn="ctr" fontAlgn="base">
              <a:lnSpc>
                <a:spcPct val="140000"/>
              </a:lnSpc>
              <a:buNone/>
            </a:pPr>
            <a:r>
              <a:rPr lang="en-US" sz="4000" b="1" dirty="0">
                <a:solidFill>
                  <a:srgbClr val="FF0000"/>
                </a:solidFill>
              </a:rPr>
              <a:t>In-order Traversal Example</a:t>
            </a:r>
          </a:p>
          <a:p>
            <a:pPr marL="0" indent="0" algn="l">
              <a:buNone/>
            </a:pPr>
            <a:r>
              <a:rPr lang="en-US" sz="3500" b="0" i="0" dirty="0">
                <a:effectLst/>
                <a:latin typeface="euclid_circular_a"/>
              </a:rPr>
              <a:t>As there is no left child of </a:t>
            </a:r>
            <a:r>
              <a:rPr lang="en-US" sz="3500" b="0" i="0" dirty="0">
                <a:solidFill>
                  <a:srgbClr val="FF0000"/>
                </a:solidFill>
                <a:effectLst/>
                <a:latin typeface="euclid_circular_a"/>
              </a:rPr>
              <a:t>node G</a:t>
            </a:r>
            <a:r>
              <a:rPr lang="en-US" sz="3500" b="0" i="0" dirty="0">
                <a:effectLst/>
                <a:latin typeface="euclid_circular_a"/>
              </a:rPr>
              <a:t> so </a:t>
            </a:r>
          </a:p>
          <a:p>
            <a:pPr marL="0" indent="0" algn="l">
              <a:buNone/>
            </a:pPr>
            <a:r>
              <a:rPr lang="en-US" sz="3500" dirty="0">
                <a:latin typeface="euclid_circular_a"/>
              </a:rPr>
              <a:t>Display the right child of </a:t>
            </a:r>
            <a:r>
              <a:rPr lang="en-US" sz="3500" dirty="0">
                <a:solidFill>
                  <a:srgbClr val="FF0000"/>
                </a:solidFill>
                <a:latin typeface="euclid_circular_a"/>
              </a:rPr>
              <a:t>F</a:t>
            </a:r>
            <a:r>
              <a:rPr lang="en-US" sz="3500" dirty="0">
                <a:latin typeface="euclid_circular_a"/>
              </a:rPr>
              <a:t> and then go </a:t>
            </a:r>
          </a:p>
          <a:p>
            <a:pPr marL="0" indent="0" algn="l">
              <a:buNone/>
            </a:pPr>
            <a:r>
              <a:rPr lang="en-US" sz="3500" dirty="0">
                <a:latin typeface="euclid_circular_a"/>
              </a:rPr>
              <a:t>towards its left subtree.</a:t>
            </a:r>
            <a:endParaRPr lang="en-US" sz="3500" b="1" dirty="0">
              <a:solidFill>
                <a:srgbClr val="FF0000"/>
              </a:solidFill>
              <a:latin typeface="euclid_circular_a"/>
            </a:endParaRPr>
          </a:p>
          <a:p>
            <a:pPr marL="0" indent="0" algn="l">
              <a:buNone/>
            </a:pPr>
            <a:endParaRPr lang="en-US" sz="4600" b="1" dirty="0">
              <a:solidFill>
                <a:srgbClr val="FF0000"/>
              </a:solidFill>
              <a:latin typeface="euclid_circular_a"/>
            </a:endParaRPr>
          </a:p>
          <a:p>
            <a:pPr marL="0" indent="0" algn="l">
              <a:buNone/>
            </a:pPr>
            <a:endParaRPr lang="en-US" sz="4600" b="1" i="0" dirty="0">
              <a:solidFill>
                <a:srgbClr val="FF0000"/>
              </a:solidFill>
              <a:effectLst/>
              <a:latin typeface="euclid_circular_a"/>
            </a:endParaRPr>
          </a:p>
          <a:p>
            <a:pPr marL="0" indent="0" algn="l">
              <a:buNone/>
            </a:pPr>
            <a:r>
              <a:rPr lang="en-US" sz="4600" b="1" dirty="0">
                <a:solidFill>
                  <a:srgbClr val="FF0000"/>
                </a:solidFill>
                <a:latin typeface="euclid_circular_a"/>
              </a:rPr>
              <a:t>Output:  </a:t>
            </a:r>
            <a:r>
              <a:rPr lang="en-US" sz="4600" b="1" dirty="0">
                <a:latin typeface="euclid_circular_a"/>
              </a:rPr>
              <a:t>A, B, C, D, E, F, G</a:t>
            </a:r>
            <a:endParaRPr lang="en-US" sz="46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22397" y="2695073"/>
            <a:ext cx="4774896" cy="3799841"/>
          </a:xfrm>
          <a:prstGeom prst="rect">
            <a:avLst/>
          </a:prstGeom>
        </p:spPr>
      </p:pic>
      <p:sp>
        <p:nvSpPr>
          <p:cNvPr id="5" name="Oval 4">
            <a:extLst>
              <a:ext uri="{FF2B5EF4-FFF2-40B4-BE49-F238E27FC236}">
                <a16:creationId xmlns:a16="http://schemas.microsoft.com/office/drawing/2014/main" id="{A0AAB6F9-F1FB-47D2-BE82-E5CD13711DFE}"/>
              </a:ext>
            </a:extLst>
          </p:cNvPr>
          <p:cNvSpPr/>
          <p:nvPr/>
        </p:nvSpPr>
        <p:spPr>
          <a:xfrm>
            <a:off x="9960077" y="3628456"/>
            <a:ext cx="930442" cy="96653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731027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ctr" fontAlgn="base">
              <a:lnSpc>
                <a:spcPct val="140000"/>
              </a:lnSpc>
              <a:buNone/>
            </a:pPr>
            <a:r>
              <a:rPr lang="en-US" sz="4000" b="1" dirty="0">
                <a:solidFill>
                  <a:srgbClr val="FF0000"/>
                </a:solidFill>
              </a:rPr>
              <a:t>In-order Traversal Example</a:t>
            </a:r>
          </a:p>
          <a:p>
            <a:pPr marL="0" indent="0" algn="l">
              <a:buNone/>
            </a:pPr>
            <a:r>
              <a:rPr lang="en-US" sz="3500" dirty="0">
                <a:latin typeface="euclid_circular_a"/>
              </a:rPr>
              <a:t>Now display the left child of </a:t>
            </a:r>
            <a:r>
              <a:rPr lang="en-US" sz="3500" dirty="0">
                <a:solidFill>
                  <a:srgbClr val="FF0000"/>
                </a:solidFill>
                <a:latin typeface="euclid_circular_a"/>
              </a:rPr>
              <a:t>I</a:t>
            </a:r>
            <a:r>
              <a:rPr lang="en-US" sz="3500" dirty="0">
                <a:latin typeface="euclid_circular_a"/>
              </a:rPr>
              <a:t> and then </a:t>
            </a:r>
          </a:p>
          <a:p>
            <a:pPr marL="0" indent="0" algn="l">
              <a:buNone/>
            </a:pPr>
            <a:r>
              <a:rPr lang="en-US" sz="3500" dirty="0">
                <a:latin typeface="euclid_circular_a"/>
              </a:rPr>
              <a:t>go towards its left subtree.</a:t>
            </a:r>
            <a:endParaRPr lang="en-US" sz="3500" b="1" dirty="0">
              <a:solidFill>
                <a:srgbClr val="FF0000"/>
              </a:solidFill>
              <a:latin typeface="euclid_circular_a"/>
            </a:endParaRPr>
          </a:p>
          <a:p>
            <a:pPr marL="0" indent="0" algn="l">
              <a:buNone/>
            </a:pPr>
            <a:endParaRPr lang="en-US" sz="4600" b="1" dirty="0">
              <a:solidFill>
                <a:srgbClr val="FF0000"/>
              </a:solidFill>
              <a:latin typeface="euclid_circular_a"/>
            </a:endParaRPr>
          </a:p>
          <a:p>
            <a:pPr marL="0" indent="0" algn="l">
              <a:buNone/>
            </a:pPr>
            <a:endParaRPr lang="en-US" sz="4600" b="1" i="0" dirty="0">
              <a:solidFill>
                <a:srgbClr val="FF0000"/>
              </a:solidFill>
              <a:effectLst/>
              <a:latin typeface="euclid_circular_a"/>
            </a:endParaRPr>
          </a:p>
          <a:p>
            <a:pPr marL="0" indent="0" algn="l">
              <a:buNone/>
            </a:pPr>
            <a:r>
              <a:rPr lang="en-US" sz="4600" b="1" dirty="0">
                <a:solidFill>
                  <a:srgbClr val="FF0000"/>
                </a:solidFill>
                <a:latin typeface="euclid_circular_a"/>
              </a:rPr>
              <a:t>Output:  </a:t>
            </a:r>
            <a:r>
              <a:rPr lang="en-US" sz="4600" b="1" dirty="0">
                <a:latin typeface="euclid_circular_a"/>
              </a:rPr>
              <a:t>A, B, C, D, E, F, G, H</a:t>
            </a:r>
            <a:endParaRPr lang="en-US" sz="46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17104" y="2695072"/>
            <a:ext cx="4774896" cy="3799841"/>
          </a:xfrm>
          <a:prstGeom prst="rect">
            <a:avLst/>
          </a:prstGeom>
        </p:spPr>
      </p:pic>
      <p:sp>
        <p:nvSpPr>
          <p:cNvPr id="5" name="Oval 4">
            <a:extLst>
              <a:ext uri="{FF2B5EF4-FFF2-40B4-BE49-F238E27FC236}">
                <a16:creationId xmlns:a16="http://schemas.microsoft.com/office/drawing/2014/main" id="{A0AAB6F9-F1FB-47D2-BE82-E5CD13711DFE}"/>
              </a:ext>
            </a:extLst>
          </p:cNvPr>
          <p:cNvSpPr/>
          <p:nvPr/>
        </p:nvSpPr>
        <p:spPr>
          <a:xfrm>
            <a:off x="10653899" y="5584557"/>
            <a:ext cx="930442" cy="96653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3681015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fontScale="92500" lnSpcReduction="20000"/>
          </a:bodyPr>
          <a:lstStyle/>
          <a:p>
            <a:pPr marL="0" indent="0" algn="ctr" fontAlgn="base">
              <a:lnSpc>
                <a:spcPct val="140000"/>
              </a:lnSpc>
              <a:buNone/>
            </a:pPr>
            <a:r>
              <a:rPr lang="en-US" sz="4000" b="1" dirty="0">
                <a:solidFill>
                  <a:srgbClr val="FF0000"/>
                </a:solidFill>
              </a:rPr>
              <a:t>In-order Traversal Example</a:t>
            </a:r>
          </a:p>
          <a:p>
            <a:pPr marL="0" indent="0" algn="l">
              <a:buNone/>
            </a:pPr>
            <a:r>
              <a:rPr lang="en-US" sz="3500" dirty="0">
                <a:latin typeface="euclid_circular_a"/>
              </a:rPr>
              <a:t>Display the parent of </a:t>
            </a:r>
            <a:r>
              <a:rPr lang="en-US" sz="3500" dirty="0">
                <a:solidFill>
                  <a:srgbClr val="FF0000"/>
                </a:solidFill>
                <a:latin typeface="euclid_circular_a"/>
              </a:rPr>
              <a:t>H</a:t>
            </a:r>
            <a:r>
              <a:rPr lang="en-US" sz="3500" dirty="0">
                <a:latin typeface="euclid_circular_a"/>
              </a:rPr>
              <a:t> and go towards </a:t>
            </a:r>
          </a:p>
          <a:p>
            <a:pPr marL="0" indent="0" algn="l">
              <a:buNone/>
            </a:pPr>
            <a:r>
              <a:rPr lang="en-US" sz="3500" dirty="0">
                <a:latin typeface="euclid_circular_a"/>
              </a:rPr>
              <a:t>its right subtree as there is no right </a:t>
            </a:r>
          </a:p>
          <a:p>
            <a:pPr marL="0" indent="0" algn="l">
              <a:buNone/>
            </a:pPr>
            <a:r>
              <a:rPr lang="en-US" sz="3500" dirty="0">
                <a:latin typeface="euclid_circular_a"/>
              </a:rPr>
              <a:t>subtree and traversal for both left and </a:t>
            </a:r>
          </a:p>
          <a:p>
            <a:pPr marL="0" indent="0" algn="l">
              <a:buNone/>
            </a:pPr>
            <a:r>
              <a:rPr lang="en-US" sz="3500" dirty="0">
                <a:latin typeface="euclid_circular_a"/>
              </a:rPr>
              <a:t>right subtrees of </a:t>
            </a:r>
            <a:r>
              <a:rPr lang="en-US" sz="3500" dirty="0">
                <a:solidFill>
                  <a:srgbClr val="FF0000"/>
                </a:solidFill>
                <a:latin typeface="euclid_circular_a"/>
              </a:rPr>
              <a:t>root node F</a:t>
            </a:r>
            <a:r>
              <a:rPr lang="en-US" sz="3500" dirty="0">
                <a:latin typeface="euclid_circular_a"/>
              </a:rPr>
              <a:t> is completed.</a:t>
            </a:r>
          </a:p>
          <a:p>
            <a:pPr marL="0" indent="0" algn="l">
              <a:buNone/>
            </a:pPr>
            <a:endParaRPr lang="en-US" sz="4600" dirty="0">
              <a:solidFill>
                <a:srgbClr val="FF0000"/>
              </a:solidFill>
              <a:latin typeface="euclid_circular_a"/>
            </a:endParaRPr>
          </a:p>
          <a:p>
            <a:pPr marL="0" indent="0" algn="l">
              <a:buNone/>
            </a:pPr>
            <a:endParaRPr lang="en-US" sz="4600" b="1" i="0" dirty="0">
              <a:solidFill>
                <a:srgbClr val="FF0000"/>
              </a:solidFill>
              <a:effectLst/>
              <a:latin typeface="euclid_circular_a"/>
            </a:endParaRPr>
          </a:p>
          <a:p>
            <a:pPr marL="0" indent="0" algn="l">
              <a:buNone/>
            </a:pPr>
            <a:r>
              <a:rPr lang="en-US" sz="4600" b="1" dirty="0">
                <a:solidFill>
                  <a:srgbClr val="FF0000"/>
                </a:solidFill>
                <a:latin typeface="euclid_circular_a"/>
              </a:rPr>
              <a:t>Output:  </a:t>
            </a:r>
            <a:r>
              <a:rPr lang="en-US" sz="4600" b="1" dirty="0">
                <a:latin typeface="euclid_circular_a"/>
              </a:rPr>
              <a:t>A, B, C, D, E, F, G, H, I</a:t>
            </a:r>
            <a:endParaRPr lang="en-US" sz="46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23418" y="2807435"/>
            <a:ext cx="4774896" cy="3799841"/>
          </a:xfrm>
          <a:prstGeom prst="rect">
            <a:avLst/>
          </a:prstGeom>
        </p:spPr>
      </p:pic>
      <p:sp>
        <p:nvSpPr>
          <p:cNvPr id="5" name="Oval 4">
            <a:extLst>
              <a:ext uri="{FF2B5EF4-FFF2-40B4-BE49-F238E27FC236}">
                <a16:creationId xmlns:a16="http://schemas.microsoft.com/office/drawing/2014/main" id="{A0AAB6F9-F1FB-47D2-BE82-E5CD13711DFE}"/>
              </a:ext>
            </a:extLst>
          </p:cNvPr>
          <p:cNvSpPr/>
          <p:nvPr/>
        </p:nvSpPr>
        <p:spPr>
          <a:xfrm>
            <a:off x="11199956" y="4707354"/>
            <a:ext cx="930442" cy="96653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1415010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ctr" fontAlgn="base">
              <a:lnSpc>
                <a:spcPct val="140000"/>
              </a:lnSpc>
              <a:buNone/>
            </a:pPr>
            <a:r>
              <a:rPr lang="en-US" sz="4000" b="1" dirty="0">
                <a:solidFill>
                  <a:srgbClr val="FF0000"/>
                </a:solidFill>
              </a:rPr>
              <a:t>In-order Traversal Example</a:t>
            </a:r>
          </a:p>
          <a:p>
            <a:pPr marL="0" indent="0" algn="l">
              <a:spcBef>
                <a:spcPts val="600"/>
              </a:spcBef>
              <a:buNone/>
            </a:pPr>
            <a:endParaRPr lang="en-US" sz="3600" b="1" dirty="0">
              <a:solidFill>
                <a:srgbClr val="00B0F0"/>
              </a:solidFill>
              <a:latin typeface="euclid_circular_a"/>
            </a:endParaRPr>
          </a:p>
          <a:p>
            <a:pPr marL="0" indent="0" algn="l">
              <a:spcBef>
                <a:spcPts val="600"/>
              </a:spcBef>
              <a:buNone/>
            </a:pPr>
            <a:r>
              <a:rPr lang="en-US" sz="3600" b="1" dirty="0">
                <a:solidFill>
                  <a:srgbClr val="00B0F0"/>
                </a:solidFill>
                <a:latin typeface="euclid_circular_a"/>
              </a:rPr>
              <a:t>TRAVERSAL COMPLETED</a:t>
            </a:r>
          </a:p>
          <a:p>
            <a:pPr marL="0" indent="0" algn="l">
              <a:spcBef>
                <a:spcPts val="600"/>
              </a:spcBef>
              <a:buNone/>
            </a:pPr>
            <a:endParaRPr lang="en-US" sz="3200" b="1" dirty="0">
              <a:solidFill>
                <a:srgbClr val="FF0000"/>
              </a:solidFill>
              <a:latin typeface="euclid_circular_a"/>
            </a:endParaRPr>
          </a:p>
          <a:p>
            <a:pPr marL="0" indent="0" algn="l">
              <a:buNone/>
            </a:pPr>
            <a:r>
              <a:rPr lang="en-US" sz="3200" b="1" dirty="0">
                <a:solidFill>
                  <a:srgbClr val="FF0000"/>
                </a:solidFill>
                <a:latin typeface="euclid_circular_a"/>
              </a:rPr>
              <a:t>Output: </a:t>
            </a:r>
            <a:r>
              <a:rPr lang="en-US" sz="3200" b="1" dirty="0">
                <a:latin typeface="euclid_circular_a"/>
              </a:rPr>
              <a:t>A, B, C, D, E, F, G, H, I</a:t>
            </a:r>
            <a:endParaRPr lang="en-US" sz="32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89559" y="2766964"/>
            <a:ext cx="4765192" cy="3792119"/>
          </a:xfrm>
          <a:prstGeom prst="rect">
            <a:avLst/>
          </a:prstGeom>
        </p:spPr>
      </p:pic>
    </p:spTree>
    <p:extLst>
      <p:ext uri="{BB962C8B-B14F-4D97-AF65-F5344CB8AC3E}">
        <p14:creationId xmlns:p14="http://schemas.microsoft.com/office/powerpoint/2010/main" val="1645057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ctr" fontAlgn="base">
              <a:lnSpc>
                <a:spcPct val="140000"/>
              </a:lnSpc>
              <a:buNone/>
            </a:pPr>
            <a:r>
              <a:rPr lang="en-US" sz="4000" b="1" dirty="0">
                <a:solidFill>
                  <a:srgbClr val="FF0000"/>
                </a:solidFill>
              </a:rPr>
              <a:t>Post-order Traversal </a:t>
            </a:r>
          </a:p>
          <a:p>
            <a:pPr marL="528638" indent="-528638">
              <a:buFont typeface="+mj-lt"/>
              <a:buAutoNum type="arabicPeriod"/>
            </a:pPr>
            <a:r>
              <a:rPr lang="en-US" sz="3200" dirty="0">
                <a:latin typeface="euclid_circular_a"/>
              </a:rPr>
              <a:t>Visit all the nodes in the left subtree</a:t>
            </a:r>
          </a:p>
          <a:p>
            <a:pPr marL="528638" indent="-528638">
              <a:buFont typeface="+mj-lt"/>
              <a:buAutoNum type="arabicPeriod"/>
            </a:pPr>
            <a:r>
              <a:rPr lang="en-US" sz="3200" dirty="0">
                <a:latin typeface="euclid_circular_a"/>
              </a:rPr>
              <a:t>Visit all the nodes in the right subtree</a:t>
            </a:r>
          </a:p>
          <a:p>
            <a:pPr marL="528638" indent="-528638">
              <a:buFont typeface="+mj-lt"/>
              <a:buAutoNum type="arabicPeriod"/>
            </a:pPr>
            <a:r>
              <a:rPr lang="en-US" sz="3200" dirty="0">
                <a:latin typeface="euclid_circular_a"/>
              </a:rPr>
              <a:t>Visit the root node</a:t>
            </a:r>
          </a:p>
          <a:p>
            <a:pPr marL="0" indent="0" algn="ctr" fontAlgn="base">
              <a:lnSpc>
                <a:spcPct val="140000"/>
              </a:lnSpc>
              <a:buNone/>
            </a:pPr>
            <a:endParaRPr lang="en-US" sz="6000" b="1" dirty="0">
              <a:solidFill>
                <a:srgbClr val="FF0000"/>
              </a:solidFill>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4AC466E7-6C20-4DAE-82C7-D56C8D4052A8}"/>
              </a:ext>
            </a:extLst>
          </p:cNvPr>
          <p:cNvPicPr>
            <a:picLocks noChangeAspect="1"/>
          </p:cNvPicPr>
          <p:nvPr/>
        </p:nvPicPr>
        <p:blipFill rotWithShape="1">
          <a:blip r:embed="rId2">
            <a:extLst>
              <a:ext uri="{28A0092B-C50C-407E-A947-70E740481C1C}">
                <a14:useLocalDpi xmlns:a14="http://schemas.microsoft.com/office/drawing/2010/main" val="0"/>
              </a:ext>
            </a:extLst>
          </a:blip>
          <a:srcRect l="35000" t="63015" r="50066" b="25987"/>
          <a:stretch/>
        </p:blipFill>
        <p:spPr>
          <a:xfrm>
            <a:off x="4076497" y="4746330"/>
            <a:ext cx="4039005" cy="16013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40686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ctr" fontAlgn="base">
              <a:lnSpc>
                <a:spcPct val="140000"/>
              </a:lnSpc>
              <a:buNone/>
            </a:pPr>
            <a:r>
              <a:rPr lang="en-US" sz="4000" b="1" dirty="0">
                <a:solidFill>
                  <a:srgbClr val="FF0000"/>
                </a:solidFill>
              </a:rPr>
              <a:t>Post-order Traversal Example</a:t>
            </a:r>
          </a:p>
          <a:p>
            <a:pPr marL="0" indent="0" algn="l">
              <a:buNone/>
            </a:pPr>
            <a:endParaRPr lang="en-US" sz="3200" b="0"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09475" y="2605740"/>
            <a:ext cx="4967788" cy="3953344"/>
          </a:xfrm>
          <a:prstGeom prst="rect">
            <a:avLst/>
          </a:prstGeom>
        </p:spPr>
      </p:pic>
    </p:spTree>
    <p:extLst>
      <p:ext uri="{BB962C8B-B14F-4D97-AF65-F5344CB8AC3E}">
        <p14:creationId xmlns:p14="http://schemas.microsoft.com/office/powerpoint/2010/main" val="2927039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ctr" fontAlgn="base">
              <a:lnSpc>
                <a:spcPct val="140000"/>
              </a:lnSpc>
              <a:buNone/>
            </a:pPr>
            <a:r>
              <a:rPr lang="en-US" sz="4000" b="1" dirty="0">
                <a:solidFill>
                  <a:srgbClr val="FF0000"/>
                </a:solidFill>
              </a:rPr>
              <a:t>Post-order Traversal Example</a:t>
            </a:r>
          </a:p>
          <a:p>
            <a:pPr marL="0" indent="0" algn="l">
              <a:buNone/>
            </a:pPr>
            <a:r>
              <a:rPr lang="en-US" sz="3200" b="0" i="0" dirty="0">
                <a:effectLst/>
                <a:latin typeface="euclid_circular_a"/>
              </a:rPr>
              <a:t>Start from the </a:t>
            </a:r>
            <a:r>
              <a:rPr lang="en-US" sz="3200" b="1" i="0" dirty="0">
                <a:solidFill>
                  <a:srgbClr val="FF0000"/>
                </a:solidFill>
                <a:effectLst/>
                <a:latin typeface="euclid_circular_a"/>
              </a:rPr>
              <a:t>left most node</a:t>
            </a:r>
          </a:p>
          <a:p>
            <a:pPr marL="0" indent="0" algn="l">
              <a:buNone/>
            </a:pPr>
            <a:endParaRPr lang="en-US" sz="3200" b="1" dirty="0">
              <a:solidFill>
                <a:srgbClr val="FF0000"/>
              </a:solidFill>
              <a:latin typeface="euclid_circular_a"/>
            </a:endParaRPr>
          </a:p>
          <a:p>
            <a:pPr marL="0" indent="0" algn="l">
              <a:buNone/>
            </a:pPr>
            <a:endParaRPr lang="en-US" sz="3200" b="1" i="0" dirty="0">
              <a:solidFill>
                <a:srgbClr val="FF0000"/>
              </a:solidFill>
              <a:effectLst/>
              <a:latin typeface="euclid_circular_a"/>
            </a:endParaRPr>
          </a:p>
          <a:p>
            <a:pPr marL="0" indent="0" algn="l">
              <a:buNone/>
            </a:pPr>
            <a:r>
              <a:rPr lang="en-US" sz="3200" b="1" dirty="0">
                <a:solidFill>
                  <a:srgbClr val="FF0000"/>
                </a:solidFill>
                <a:latin typeface="euclid_circular_a"/>
              </a:rPr>
              <a:t>Output:  </a:t>
            </a:r>
            <a:r>
              <a:rPr lang="en-US" sz="3200" b="1" dirty="0">
                <a:latin typeface="euclid_circular_a"/>
              </a:rPr>
              <a:t>A</a:t>
            </a:r>
            <a:endParaRPr lang="en-US" sz="32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988" y="2662990"/>
            <a:ext cx="4774896" cy="3799841"/>
          </a:xfrm>
          <a:prstGeom prst="rect">
            <a:avLst/>
          </a:prstGeom>
        </p:spPr>
      </p:pic>
      <p:sp>
        <p:nvSpPr>
          <p:cNvPr id="5" name="Oval 4">
            <a:extLst>
              <a:ext uri="{FF2B5EF4-FFF2-40B4-BE49-F238E27FC236}">
                <a16:creationId xmlns:a16="http://schemas.microsoft.com/office/drawing/2014/main" id="{A0AAB6F9-F1FB-47D2-BE82-E5CD13711DFE}"/>
              </a:ext>
            </a:extLst>
          </p:cNvPr>
          <p:cNvSpPr/>
          <p:nvPr/>
        </p:nvSpPr>
        <p:spPr>
          <a:xfrm>
            <a:off x="6705988" y="4562910"/>
            <a:ext cx="930442" cy="96653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2366527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ctr" fontAlgn="base">
              <a:lnSpc>
                <a:spcPct val="140000"/>
              </a:lnSpc>
              <a:buNone/>
            </a:pPr>
            <a:r>
              <a:rPr lang="en-US" sz="4000" b="1" dirty="0">
                <a:solidFill>
                  <a:srgbClr val="FF0000"/>
                </a:solidFill>
              </a:rPr>
              <a:t>Post-order Traversal Example</a:t>
            </a:r>
          </a:p>
          <a:p>
            <a:pPr marL="0" indent="0" algn="l">
              <a:buNone/>
            </a:pPr>
            <a:r>
              <a:rPr lang="en-US" sz="3200" b="0" i="0" dirty="0">
                <a:effectLst/>
                <a:latin typeface="euclid_circular_a"/>
              </a:rPr>
              <a:t>Now go to its right sibling i.e, </a:t>
            </a:r>
            <a:r>
              <a:rPr lang="en-US" sz="3200" b="0" i="0" dirty="0">
                <a:solidFill>
                  <a:srgbClr val="FF0000"/>
                </a:solidFill>
                <a:effectLst/>
                <a:latin typeface="euclid_circular_a"/>
              </a:rPr>
              <a:t>node D</a:t>
            </a:r>
          </a:p>
          <a:p>
            <a:pPr marL="0" indent="0" algn="l">
              <a:buNone/>
            </a:pPr>
            <a:r>
              <a:rPr lang="en-US" sz="3200" dirty="0">
                <a:latin typeface="euclid_circular_a"/>
              </a:rPr>
              <a:t>and then its left most node i.e, </a:t>
            </a:r>
            <a:r>
              <a:rPr lang="en-US" sz="3200" dirty="0">
                <a:solidFill>
                  <a:srgbClr val="FF0000"/>
                </a:solidFill>
                <a:latin typeface="euclid_circular_a"/>
              </a:rPr>
              <a:t>node C</a:t>
            </a:r>
            <a:endParaRPr lang="en-US" sz="3200" b="1" i="0" dirty="0">
              <a:solidFill>
                <a:srgbClr val="FF0000"/>
              </a:solidFill>
              <a:effectLst/>
              <a:latin typeface="euclid_circular_a"/>
            </a:endParaRPr>
          </a:p>
          <a:p>
            <a:pPr marL="0" indent="0" algn="l">
              <a:buNone/>
            </a:pPr>
            <a:endParaRPr lang="en-US" sz="3200" b="1" dirty="0">
              <a:solidFill>
                <a:srgbClr val="FF0000"/>
              </a:solidFill>
              <a:latin typeface="euclid_circular_a"/>
            </a:endParaRPr>
          </a:p>
          <a:p>
            <a:pPr marL="0" indent="0" algn="l">
              <a:buNone/>
            </a:pPr>
            <a:endParaRPr lang="en-US" sz="3200" b="1" i="0" dirty="0">
              <a:solidFill>
                <a:srgbClr val="FF0000"/>
              </a:solidFill>
              <a:effectLst/>
              <a:latin typeface="euclid_circular_a"/>
            </a:endParaRPr>
          </a:p>
          <a:p>
            <a:pPr marL="0" indent="0" algn="l">
              <a:buNone/>
            </a:pPr>
            <a:r>
              <a:rPr lang="en-US" sz="3200" b="1" dirty="0">
                <a:solidFill>
                  <a:srgbClr val="FF0000"/>
                </a:solidFill>
                <a:latin typeface="euclid_circular_a"/>
              </a:rPr>
              <a:t>Output:  </a:t>
            </a:r>
            <a:r>
              <a:rPr lang="en-US" sz="3200" b="1" dirty="0">
                <a:latin typeface="euclid_circular_a"/>
              </a:rPr>
              <a:t>A, C</a:t>
            </a:r>
            <a:endParaRPr lang="en-US" sz="32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988" y="2662990"/>
            <a:ext cx="4774896" cy="3799841"/>
          </a:xfrm>
          <a:prstGeom prst="rect">
            <a:avLst/>
          </a:prstGeom>
        </p:spPr>
      </p:pic>
      <p:sp>
        <p:nvSpPr>
          <p:cNvPr id="5" name="Oval 4">
            <a:extLst>
              <a:ext uri="{FF2B5EF4-FFF2-40B4-BE49-F238E27FC236}">
                <a16:creationId xmlns:a16="http://schemas.microsoft.com/office/drawing/2014/main" id="{A0AAB6F9-F1FB-47D2-BE82-E5CD13711DFE}"/>
              </a:ext>
            </a:extLst>
          </p:cNvPr>
          <p:cNvSpPr/>
          <p:nvPr/>
        </p:nvSpPr>
        <p:spPr>
          <a:xfrm>
            <a:off x="7347668" y="5525437"/>
            <a:ext cx="930442" cy="96653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2897321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ctr" fontAlgn="base">
              <a:lnSpc>
                <a:spcPct val="140000"/>
              </a:lnSpc>
              <a:buNone/>
            </a:pPr>
            <a:r>
              <a:rPr lang="en-US" sz="4000" b="1" dirty="0">
                <a:solidFill>
                  <a:srgbClr val="FF0000"/>
                </a:solidFill>
              </a:rPr>
              <a:t>Post-order Traversal Example</a:t>
            </a:r>
          </a:p>
          <a:p>
            <a:pPr marL="0" indent="0" algn="l">
              <a:buNone/>
            </a:pPr>
            <a:r>
              <a:rPr lang="en-US" sz="3200" b="0" i="0" dirty="0">
                <a:effectLst/>
                <a:latin typeface="euclid_circular_a"/>
              </a:rPr>
              <a:t>Now go to its right sibling i.e, </a:t>
            </a:r>
            <a:r>
              <a:rPr lang="en-US" sz="3200" b="0" i="0" dirty="0">
                <a:solidFill>
                  <a:srgbClr val="FF0000"/>
                </a:solidFill>
                <a:effectLst/>
                <a:latin typeface="euclid_circular_a"/>
              </a:rPr>
              <a:t>node E </a:t>
            </a:r>
            <a:endParaRPr lang="en-US" sz="3200" dirty="0">
              <a:solidFill>
                <a:srgbClr val="FF0000"/>
              </a:solidFill>
              <a:latin typeface="euclid_circular_a"/>
            </a:endParaRPr>
          </a:p>
          <a:p>
            <a:pPr marL="0" indent="0" algn="l">
              <a:buNone/>
            </a:pPr>
            <a:r>
              <a:rPr lang="en-US" sz="3200" dirty="0">
                <a:latin typeface="euclid_circular_a"/>
              </a:rPr>
              <a:t>As it has no children so display it</a:t>
            </a:r>
          </a:p>
          <a:p>
            <a:pPr marL="0" indent="0" algn="l">
              <a:buNone/>
            </a:pPr>
            <a:r>
              <a:rPr lang="en-US" sz="3200" i="0" dirty="0">
                <a:effectLst/>
                <a:latin typeface="euclid_circular_a"/>
              </a:rPr>
              <a:t>And </a:t>
            </a:r>
            <a:r>
              <a:rPr lang="en-US" sz="3200" dirty="0">
                <a:latin typeface="euclid_circular_a"/>
              </a:rPr>
              <a:t>go to its </a:t>
            </a:r>
            <a:r>
              <a:rPr lang="en-US" sz="3200" i="0" dirty="0">
                <a:effectLst/>
                <a:latin typeface="euclid_circular_a"/>
              </a:rPr>
              <a:t>parent i.e, </a:t>
            </a:r>
            <a:r>
              <a:rPr lang="en-US" sz="3200" i="0" dirty="0">
                <a:solidFill>
                  <a:srgbClr val="FF0000"/>
                </a:solidFill>
                <a:effectLst/>
                <a:latin typeface="euclid_circular_a"/>
              </a:rPr>
              <a:t>n</a:t>
            </a:r>
            <a:r>
              <a:rPr lang="en-US" sz="3200" dirty="0">
                <a:solidFill>
                  <a:srgbClr val="FF0000"/>
                </a:solidFill>
                <a:latin typeface="euclid_circular_a"/>
              </a:rPr>
              <a:t>ode D</a:t>
            </a:r>
            <a:endParaRPr lang="en-US" sz="3200" i="0" dirty="0">
              <a:solidFill>
                <a:srgbClr val="FF0000"/>
              </a:solidFill>
              <a:effectLst/>
              <a:latin typeface="euclid_circular_a"/>
            </a:endParaRPr>
          </a:p>
          <a:p>
            <a:pPr marL="0" indent="0" algn="l">
              <a:buNone/>
            </a:pPr>
            <a:endParaRPr lang="en-US" sz="3200" b="1" dirty="0">
              <a:solidFill>
                <a:srgbClr val="FF0000"/>
              </a:solidFill>
              <a:latin typeface="euclid_circular_a"/>
            </a:endParaRPr>
          </a:p>
          <a:p>
            <a:pPr marL="0" indent="0" algn="l">
              <a:buNone/>
            </a:pPr>
            <a:endParaRPr lang="en-US" sz="3200" b="1" i="0" dirty="0">
              <a:solidFill>
                <a:srgbClr val="FF0000"/>
              </a:solidFill>
              <a:effectLst/>
              <a:latin typeface="euclid_circular_a"/>
            </a:endParaRPr>
          </a:p>
          <a:p>
            <a:pPr marL="0" indent="0" algn="l">
              <a:buNone/>
            </a:pPr>
            <a:r>
              <a:rPr lang="en-US" sz="3200" b="1" dirty="0">
                <a:solidFill>
                  <a:srgbClr val="FF0000"/>
                </a:solidFill>
                <a:latin typeface="euclid_circular_a"/>
              </a:rPr>
              <a:t>Output:  </a:t>
            </a:r>
            <a:r>
              <a:rPr lang="en-US" sz="3200" b="1" dirty="0">
                <a:latin typeface="euclid_circular_a"/>
              </a:rPr>
              <a:t>A, C, E</a:t>
            </a:r>
            <a:endParaRPr lang="en-US" sz="32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988" y="2662990"/>
            <a:ext cx="4774896" cy="3799841"/>
          </a:xfrm>
          <a:prstGeom prst="rect">
            <a:avLst/>
          </a:prstGeom>
        </p:spPr>
      </p:pic>
      <p:sp>
        <p:nvSpPr>
          <p:cNvPr id="5" name="Oval 4">
            <a:extLst>
              <a:ext uri="{FF2B5EF4-FFF2-40B4-BE49-F238E27FC236}">
                <a16:creationId xmlns:a16="http://schemas.microsoft.com/office/drawing/2014/main" id="{A0AAB6F9-F1FB-47D2-BE82-E5CD13711DFE}"/>
              </a:ext>
            </a:extLst>
          </p:cNvPr>
          <p:cNvSpPr/>
          <p:nvPr/>
        </p:nvSpPr>
        <p:spPr>
          <a:xfrm>
            <a:off x="8644257" y="5520390"/>
            <a:ext cx="930442" cy="96653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1225282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TERMINOLOGIES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fontScale="92500" lnSpcReduction="20000"/>
          </a:bodyPr>
          <a:lstStyle/>
          <a:p>
            <a:pPr algn="l" fontAlgn="base">
              <a:lnSpc>
                <a:spcPct val="150000"/>
              </a:lnSpc>
            </a:pPr>
            <a:r>
              <a:rPr lang="en-US" sz="2600" b="1" dirty="0">
                <a:solidFill>
                  <a:srgbClr val="FF0000"/>
                </a:solidFill>
              </a:rPr>
              <a:t>Node - </a:t>
            </a:r>
            <a:r>
              <a:rPr lang="en-US" sz="2600" dirty="0"/>
              <a:t>A node is a structure that may contain a value or condition, or represent a separate data structure.</a:t>
            </a:r>
          </a:p>
          <a:p>
            <a:pPr algn="l" fontAlgn="base">
              <a:lnSpc>
                <a:spcPct val="150000"/>
              </a:lnSpc>
            </a:pPr>
            <a:r>
              <a:rPr lang="en-US" sz="2600" b="1" dirty="0">
                <a:solidFill>
                  <a:srgbClr val="FF0000"/>
                </a:solidFill>
              </a:rPr>
              <a:t>Root -</a:t>
            </a:r>
            <a:r>
              <a:rPr lang="en-US" sz="2600" dirty="0"/>
              <a:t> The top node in a tree, the prime ancestor.</a:t>
            </a:r>
            <a:br>
              <a:rPr lang="en-US" sz="2600" dirty="0"/>
            </a:br>
            <a:r>
              <a:rPr lang="en-US" sz="2600" b="1" dirty="0">
                <a:solidFill>
                  <a:srgbClr val="FF0000"/>
                </a:solidFill>
              </a:rPr>
              <a:t>Child -</a:t>
            </a:r>
            <a:r>
              <a:rPr lang="en-US" sz="2600" dirty="0"/>
              <a:t> A node directly connected to another node when moving away from the root, an immediate descendant.</a:t>
            </a:r>
            <a:br>
              <a:rPr lang="en-US" sz="2600" dirty="0"/>
            </a:br>
            <a:r>
              <a:rPr lang="en-US" sz="2600" b="1" dirty="0">
                <a:solidFill>
                  <a:srgbClr val="FF0000"/>
                </a:solidFill>
              </a:rPr>
              <a:t>Parent - </a:t>
            </a:r>
            <a:r>
              <a:rPr lang="en-US" sz="2600" dirty="0"/>
              <a:t>The converse notion of a child, an immediate ancestor.</a:t>
            </a:r>
            <a:br>
              <a:rPr lang="en-US" sz="2600" dirty="0"/>
            </a:br>
            <a:r>
              <a:rPr lang="en-US" sz="2600" b="1" dirty="0">
                <a:solidFill>
                  <a:srgbClr val="FF0000"/>
                </a:solidFill>
              </a:rPr>
              <a:t>Siblings - </a:t>
            </a:r>
            <a:r>
              <a:rPr lang="en-US" sz="2600" dirty="0"/>
              <a:t>A group of nodes with the same parent.</a:t>
            </a:r>
            <a:br>
              <a:rPr lang="en-US" sz="2600" dirty="0"/>
            </a:br>
            <a:r>
              <a:rPr lang="en-US" sz="2600" b="1" dirty="0">
                <a:solidFill>
                  <a:srgbClr val="FF0000"/>
                </a:solidFill>
              </a:rPr>
              <a:t>Neighbor - </a:t>
            </a:r>
            <a:r>
              <a:rPr lang="en-US" sz="2600" dirty="0"/>
              <a:t>Parent or child.</a:t>
            </a:r>
            <a:r>
              <a:rPr lang="en-US" sz="2400" b="0" i="0" dirty="0">
                <a:solidFill>
                  <a:srgbClr val="000000"/>
                </a:solidFill>
                <a:effectLst/>
                <a:latin typeface="Open Sans"/>
              </a:rPr>
              <a:t/>
            </a:r>
            <a:br>
              <a:rPr lang="en-US" sz="2400" b="0" i="0" dirty="0">
                <a:solidFill>
                  <a:srgbClr val="000000"/>
                </a:solidFill>
                <a:effectLst/>
                <a:latin typeface="Open Sans"/>
              </a:rPr>
            </a:br>
            <a:endParaRPr lang="en-US" sz="2400" dirty="0"/>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Tree>
    <p:extLst>
      <p:ext uri="{BB962C8B-B14F-4D97-AF65-F5344CB8AC3E}">
        <p14:creationId xmlns:p14="http://schemas.microsoft.com/office/powerpoint/2010/main" val="4146638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ctr" fontAlgn="base">
              <a:lnSpc>
                <a:spcPct val="140000"/>
              </a:lnSpc>
              <a:buNone/>
            </a:pPr>
            <a:r>
              <a:rPr lang="en-US" sz="4000" b="1" dirty="0">
                <a:solidFill>
                  <a:srgbClr val="FF0000"/>
                </a:solidFill>
              </a:rPr>
              <a:t>Post-order Traversal Example</a:t>
            </a:r>
          </a:p>
          <a:p>
            <a:pPr marL="0" indent="0" algn="l">
              <a:buNone/>
            </a:pPr>
            <a:r>
              <a:rPr lang="en-US" sz="3200" dirty="0">
                <a:latin typeface="euclid_circular_a"/>
              </a:rPr>
              <a:t>As </a:t>
            </a:r>
            <a:r>
              <a:rPr lang="en-US" sz="3200" dirty="0">
                <a:solidFill>
                  <a:srgbClr val="FF0000"/>
                </a:solidFill>
                <a:latin typeface="euclid_circular_a"/>
              </a:rPr>
              <a:t>E</a:t>
            </a:r>
            <a:r>
              <a:rPr lang="en-US" sz="3200" dirty="0">
                <a:latin typeface="euclid_circular_a"/>
              </a:rPr>
              <a:t> has no children so display its</a:t>
            </a:r>
          </a:p>
          <a:p>
            <a:pPr marL="0" indent="0" algn="l">
              <a:buNone/>
            </a:pPr>
            <a:r>
              <a:rPr lang="en-US" sz="3200" i="0" dirty="0">
                <a:effectLst/>
                <a:latin typeface="euclid_circular_a"/>
              </a:rPr>
              <a:t>parent i.e, </a:t>
            </a:r>
            <a:r>
              <a:rPr lang="en-US" sz="3200" i="0" dirty="0">
                <a:solidFill>
                  <a:srgbClr val="FF0000"/>
                </a:solidFill>
                <a:effectLst/>
                <a:latin typeface="euclid_circular_a"/>
              </a:rPr>
              <a:t>n</a:t>
            </a:r>
            <a:r>
              <a:rPr lang="en-US" sz="3200" dirty="0">
                <a:solidFill>
                  <a:srgbClr val="FF0000"/>
                </a:solidFill>
                <a:latin typeface="euclid_circular_a"/>
              </a:rPr>
              <a:t>ode D </a:t>
            </a:r>
            <a:r>
              <a:rPr lang="en-US" sz="3200" dirty="0">
                <a:latin typeface="euclid_circular_a"/>
              </a:rPr>
              <a:t>and go to the parent </a:t>
            </a:r>
          </a:p>
          <a:p>
            <a:pPr marL="0" indent="0" algn="l">
              <a:buNone/>
            </a:pPr>
            <a:r>
              <a:rPr lang="en-US" sz="3200" i="0" dirty="0">
                <a:effectLst/>
                <a:latin typeface="euclid_circular_a"/>
              </a:rPr>
              <a:t>of </a:t>
            </a:r>
            <a:r>
              <a:rPr lang="en-US" sz="3200" i="0" dirty="0">
                <a:solidFill>
                  <a:srgbClr val="FF0000"/>
                </a:solidFill>
                <a:effectLst/>
                <a:latin typeface="euclid_circular_a"/>
              </a:rPr>
              <a:t>node D </a:t>
            </a:r>
            <a:r>
              <a:rPr lang="en-US" sz="3200" i="0" dirty="0">
                <a:effectLst/>
                <a:latin typeface="euclid_circular_a"/>
              </a:rPr>
              <a:t>i.e,</a:t>
            </a:r>
            <a:r>
              <a:rPr lang="en-US" sz="3200" i="0" dirty="0">
                <a:solidFill>
                  <a:srgbClr val="FF0000"/>
                </a:solidFill>
                <a:effectLst/>
                <a:latin typeface="euclid_circular_a"/>
              </a:rPr>
              <a:t> node B</a:t>
            </a:r>
          </a:p>
          <a:p>
            <a:pPr marL="0" indent="0" algn="l">
              <a:buNone/>
            </a:pPr>
            <a:endParaRPr lang="en-US" sz="3200" b="1" dirty="0">
              <a:solidFill>
                <a:srgbClr val="FF0000"/>
              </a:solidFill>
              <a:latin typeface="euclid_circular_a"/>
            </a:endParaRPr>
          </a:p>
          <a:p>
            <a:pPr marL="0" indent="0" algn="l">
              <a:buNone/>
            </a:pPr>
            <a:endParaRPr lang="en-US" sz="3200" b="1" i="0" dirty="0">
              <a:solidFill>
                <a:srgbClr val="FF0000"/>
              </a:solidFill>
              <a:effectLst/>
              <a:latin typeface="euclid_circular_a"/>
            </a:endParaRPr>
          </a:p>
          <a:p>
            <a:pPr marL="0" indent="0" algn="l">
              <a:buNone/>
            </a:pPr>
            <a:r>
              <a:rPr lang="en-US" sz="3200" b="1" dirty="0">
                <a:solidFill>
                  <a:srgbClr val="FF0000"/>
                </a:solidFill>
                <a:latin typeface="euclid_circular_a"/>
              </a:rPr>
              <a:t>Output:  </a:t>
            </a:r>
            <a:r>
              <a:rPr lang="en-US" sz="3200" b="1" dirty="0">
                <a:latin typeface="euclid_circular_a"/>
              </a:rPr>
              <a:t>A, C, E, D</a:t>
            </a:r>
            <a:endParaRPr lang="en-US" sz="32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988" y="2662990"/>
            <a:ext cx="4774896" cy="3799841"/>
          </a:xfrm>
          <a:prstGeom prst="rect">
            <a:avLst/>
          </a:prstGeom>
        </p:spPr>
      </p:pic>
      <p:sp>
        <p:nvSpPr>
          <p:cNvPr id="5" name="Oval 4">
            <a:extLst>
              <a:ext uri="{FF2B5EF4-FFF2-40B4-BE49-F238E27FC236}">
                <a16:creationId xmlns:a16="http://schemas.microsoft.com/office/drawing/2014/main" id="{A0AAB6F9-F1FB-47D2-BE82-E5CD13711DFE}"/>
              </a:ext>
            </a:extLst>
          </p:cNvPr>
          <p:cNvSpPr/>
          <p:nvPr/>
        </p:nvSpPr>
        <p:spPr>
          <a:xfrm>
            <a:off x="8002573" y="4562910"/>
            <a:ext cx="930442" cy="96653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41406820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ctr" fontAlgn="base">
              <a:lnSpc>
                <a:spcPct val="140000"/>
              </a:lnSpc>
              <a:buNone/>
            </a:pPr>
            <a:r>
              <a:rPr lang="en-US" sz="4000" b="1" dirty="0">
                <a:solidFill>
                  <a:srgbClr val="FF0000"/>
                </a:solidFill>
              </a:rPr>
              <a:t>Post-order Traversal Example</a:t>
            </a:r>
          </a:p>
          <a:p>
            <a:pPr marL="0" indent="0" algn="l">
              <a:buNone/>
            </a:pPr>
            <a:r>
              <a:rPr lang="en-US" sz="3200" i="0" dirty="0">
                <a:effectLst/>
                <a:latin typeface="euclid_circular_a"/>
              </a:rPr>
              <a:t>Now go </a:t>
            </a:r>
            <a:r>
              <a:rPr lang="en-US" sz="3200" dirty="0">
                <a:latin typeface="euclid_circular_a"/>
              </a:rPr>
              <a:t>to the parent </a:t>
            </a:r>
            <a:r>
              <a:rPr lang="en-US" sz="3200" i="0" dirty="0">
                <a:effectLst/>
                <a:latin typeface="euclid_circular_a"/>
              </a:rPr>
              <a:t>of </a:t>
            </a:r>
            <a:r>
              <a:rPr lang="en-US" sz="3200" i="0" dirty="0">
                <a:solidFill>
                  <a:srgbClr val="FF0000"/>
                </a:solidFill>
                <a:effectLst/>
                <a:latin typeface="euclid_circular_a"/>
              </a:rPr>
              <a:t>node D </a:t>
            </a:r>
            <a:r>
              <a:rPr lang="en-US" sz="3200" i="0" dirty="0">
                <a:effectLst/>
                <a:latin typeface="euclid_circular_a"/>
              </a:rPr>
              <a:t>i.e,</a:t>
            </a:r>
            <a:r>
              <a:rPr lang="en-US" sz="3200" i="0" dirty="0">
                <a:solidFill>
                  <a:srgbClr val="FF0000"/>
                </a:solidFill>
                <a:effectLst/>
                <a:latin typeface="euclid_circular_a"/>
              </a:rPr>
              <a:t> node B</a:t>
            </a:r>
          </a:p>
          <a:p>
            <a:pPr marL="0" indent="0" algn="l">
              <a:buNone/>
            </a:pPr>
            <a:endParaRPr lang="en-US" sz="3200" b="1" dirty="0">
              <a:solidFill>
                <a:srgbClr val="FF0000"/>
              </a:solidFill>
              <a:latin typeface="euclid_circular_a"/>
            </a:endParaRPr>
          </a:p>
          <a:p>
            <a:pPr marL="0" indent="0" algn="l">
              <a:buNone/>
            </a:pPr>
            <a:endParaRPr lang="en-US" sz="3200" b="1" i="0" dirty="0">
              <a:solidFill>
                <a:srgbClr val="FF0000"/>
              </a:solidFill>
              <a:effectLst/>
              <a:latin typeface="euclid_circular_a"/>
            </a:endParaRPr>
          </a:p>
          <a:p>
            <a:pPr marL="0" indent="0" algn="l">
              <a:buNone/>
            </a:pPr>
            <a:endParaRPr lang="en-US" sz="3200" b="1" dirty="0">
              <a:solidFill>
                <a:srgbClr val="FF0000"/>
              </a:solidFill>
              <a:latin typeface="euclid_circular_a"/>
            </a:endParaRPr>
          </a:p>
          <a:p>
            <a:pPr marL="0" indent="0" algn="l">
              <a:buNone/>
            </a:pPr>
            <a:endParaRPr lang="en-US" sz="3200" b="1" i="0" dirty="0">
              <a:solidFill>
                <a:srgbClr val="FF0000"/>
              </a:solidFill>
              <a:effectLst/>
              <a:latin typeface="euclid_circular_a"/>
            </a:endParaRPr>
          </a:p>
          <a:p>
            <a:pPr marL="0" indent="0" algn="l">
              <a:buNone/>
            </a:pPr>
            <a:r>
              <a:rPr lang="en-US" sz="3200" b="1" dirty="0">
                <a:solidFill>
                  <a:srgbClr val="FF0000"/>
                </a:solidFill>
                <a:latin typeface="euclid_circular_a"/>
              </a:rPr>
              <a:t>Output:  </a:t>
            </a:r>
            <a:r>
              <a:rPr lang="en-US" sz="3200" b="1" dirty="0">
                <a:latin typeface="euclid_circular_a"/>
              </a:rPr>
              <a:t>A, C, E, D, B</a:t>
            </a:r>
            <a:endParaRPr lang="en-US" sz="32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988" y="2662990"/>
            <a:ext cx="4774896" cy="3799841"/>
          </a:xfrm>
          <a:prstGeom prst="rect">
            <a:avLst/>
          </a:prstGeom>
        </p:spPr>
      </p:pic>
      <p:sp>
        <p:nvSpPr>
          <p:cNvPr id="5" name="Oval 4">
            <a:extLst>
              <a:ext uri="{FF2B5EF4-FFF2-40B4-BE49-F238E27FC236}">
                <a16:creationId xmlns:a16="http://schemas.microsoft.com/office/drawing/2014/main" id="{A0AAB6F9-F1FB-47D2-BE82-E5CD13711DFE}"/>
              </a:ext>
            </a:extLst>
          </p:cNvPr>
          <p:cNvSpPr/>
          <p:nvPr/>
        </p:nvSpPr>
        <p:spPr>
          <a:xfrm>
            <a:off x="7344846" y="3581400"/>
            <a:ext cx="930442" cy="96653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6649775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636295"/>
            <a:ext cx="10818827" cy="5221705"/>
          </a:xfrm>
        </p:spPr>
        <p:txBody>
          <a:bodyPr>
            <a:normAutofit fontScale="92500" lnSpcReduction="10000"/>
          </a:bodyPr>
          <a:lstStyle/>
          <a:p>
            <a:pPr marL="0" indent="0" algn="ctr" fontAlgn="base">
              <a:lnSpc>
                <a:spcPct val="140000"/>
              </a:lnSpc>
              <a:buNone/>
            </a:pPr>
            <a:r>
              <a:rPr lang="en-US" sz="4300" b="1" dirty="0">
                <a:solidFill>
                  <a:srgbClr val="FF0000"/>
                </a:solidFill>
              </a:rPr>
              <a:t>Post-order Traversal Example</a:t>
            </a:r>
          </a:p>
          <a:p>
            <a:pPr marL="0" indent="0" algn="l">
              <a:buNone/>
            </a:pPr>
            <a:r>
              <a:rPr lang="en-US" sz="3500" dirty="0">
                <a:latin typeface="euclid_circular_a"/>
              </a:rPr>
              <a:t>Display </a:t>
            </a:r>
            <a:r>
              <a:rPr lang="en-US" sz="3500" i="0" dirty="0">
                <a:solidFill>
                  <a:srgbClr val="FF0000"/>
                </a:solidFill>
                <a:effectLst/>
                <a:latin typeface="euclid_circular_a"/>
              </a:rPr>
              <a:t>node B </a:t>
            </a:r>
            <a:r>
              <a:rPr lang="en-US" sz="3500" i="0" dirty="0">
                <a:effectLst/>
                <a:latin typeface="euclid_circular_a"/>
              </a:rPr>
              <a:t>and go its right sibling i.e,</a:t>
            </a:r>
          </a:p>
          <a:p>
            <a:pPr marL="0" indent="0" algn="l">
              <a:buNone/>
            </a:pPr>
            <a:r>
              <a:rPr lang="en-US" sz="3500" dirty="0">
                <a:solidFill>
                  <a:srgbClr val="FF0000"/>
                </a:solidFill>
                <a:latin typeface="euclid_circular_a"/>
              </a:rPr>
              <a:t>Node G </a:t>
            </a:r>
            <a:r>
              <a:rPr lang="en-US" sz="3500" dirty="0">
                <a:latin typeface="euclid_circular_a"/>
              </a:rPr>
              <a:t>as it has no left child go to </a:t>
            </a:r>
          </a:p>
          <a:p>
            <a:pPr marL="0" indent="0" algn="l">
              <a:buNone/>
            </a:pPr>
            <a:r>
              <a:rPr lang="en-US" sz="3500" dirty="0">
                <a:latin typeface="euclid_circular_a"/>
              </a:rPr>
              <a:t>Its right child i.e,</a:t>
            </a:r>
            <a:r>
              <a:rPr lang="en-US" sz="3500" dirty="0">
                <a:solidFill>
                  <a:srgbClr val="FF0000"/>
                </a:solidFill>
                <a:latin typeface="euclid_circular_a"/>
              </a:rPr>
              <a:t> node I </a:t>
            </a:r>
            <a:r>
              <a:rPr lang="en-US" sz="3500" dirty="0">
                <a:latin typeface="euclid_circular_a"/>
              </a:rPr>
              <a:t>and towards </a:t>
            </a:r>
          </a:p>
          <a:p>
            <a:pPr marL="0" indent="0" algn="l">
              <a:buNone/>
            </a:pPr>
            <a:r>
              <a:rPr lang="en-US" sz="3500" dirty="0">
                <a:latin typeface="euclid_circular_a"/>
              </a:rPr>
              <a:t>The left child of node I i.e,</a:t>
            </a:r>
            <a:r>
              <a:rPr lang="en-US" sz="3500" dirty="0">
                <a:solidFill>
                  <a:srgbClr val="FF0000"/>
                </a:solidFill>
                <a:latin typeface="euclid_circular_a"/>
              </a:rPr>
              <a:t> </a:t>
            </a:r>
          </a:p>
          <a:p>
            <a:pPr marL="0" indent="0" algn="l">
              <a:buNone/>
            </a:pPr>
            <a:r>
              <a:rPr lang="en-US" sz="3500" dirty="0">
                <a:solidFill>
                  <a:srgbClr val="FF0000"/>
                </a:solidFill>
                <a:latin typeface="euclid_circular_a"/>
              </a:rPr>
              <a:t>node H </a:t>
            </a:r>
            <a:r>
              <a:rPr lang="en-US" sz="3500" dirty="0">
                <a:latin typeface="euclid_circular_a"/>
              </a:rPr>
              <a:t>display it</a:t>
            </a:r>
          </a:p>
          <a:p>
            <a:pPr marL="0" indent="0" algn="l">
              <a:buNone/>
            </a:pPr>
            <a:endParaRPr lang="en-US" sz="4100" b="1" i="0" dirty="0">
              <a:solidFill>
                <a:srgbClr val="FF0000"/>
              </a:solidFill>
              <a:effectLst/>
              <a:latin typeface="euclid_circular_a"/>
            </a:endParaRPr>
          </a:p>
          <a:p>
            <a:pPr marL="0" indent="0" algn="l">
              <a:buNone/>
            </a:pPr>
            <a:r>
              <a:rPr lang="en-US" sz="3500" b="1" dirty="0">
                <a:solidFill>
                  <a:srgbClr val="FF0000"/>
                </a:solidFill>
                <a:latin typeface="euclid_circular_a"/>
              </a:rPr>
              <a:t>Output:  </a:t>
            </a:r>
            <a:r>
              <a:rPr lang="en-US" sz="3500" b="1" dirty="0">
                <a:latin typeface="euclid_circular_a"/>
              </a:rPr>
              <a:t>A, C, E, D, B, H</a:t>
            </a:r>
            <a:endParaRPr lang="en-US" sz="35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83871" y="2695073"/>
            <a:ext cx="4774896" cy="3799841"/>
          </a:xfrm>
          <a:prstGeom prst="rect">
            <a:avLst/>
          </a:prstGeom>
        </p:spPr>
      </p:pic>
      <p:sp>
        <p:nvSpPr>
          <p:cNvPr id="5" name="Oval 4">
            <a:extLst>
              <a:ext uri="{FF2B5EF4-FFF2-40B4-BE49-F238E27FC236}">
                <a16:creationId xmlns:a16="http://schemas.microsoft.com/office/drawing/2014/main" id="{A0AAB6F9-F1FB-47D2-BE82-E5CD13711DFE}"/>
              </a:ext>
            </a:extLst>
          </p:cNvPr>
          <p:cNvSpPr/>
          <p:nvPr/>
        </p:nvSpPr>
        <p:spPr>
          <a:xfrm>
            <a:off x="10523114" y="5568516"/>
            <a:ext cx="930442" cy="96653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3423183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636295"/>
            <a:ext cx="10818827" cy="5221705"/>
          </a:xfrm>
        </p:spPr>
        <p:txBody>
          <a:bodyPr>
            <a:normAutofit/>
          </a:bodyPr>
          <a:lstStyle/>
          <a:p>
            <a:pPr marL="0" indent="0" algn="ctr" fontAlgn="base">
              <a:lnSpc>
                <a:spcPct val="140000"/>
              </a:lnSpc>
              <a:buNone/>
            </a:pPr>
            <a:r>
              <a:rPr lang="en-US" sz="4300" b="1" dirty="0">
                <a:solidFill>
                  <a:srgbClr val="FF0000"/>
                </a:solidFill>
              </a:rPr>
              <a:t>Post-order Traversal Example</a:t>
            </a:r>
          </a:p>
          <a:p>
            <a:pPr marL="0" indent="0" algn="l">
              <a:buNone/>
            </a:pPr>
            <a:r>
              <a:rPr lang="en-US" sz="3500" dirty="0">
                <a:latin typeface="euclid_circular_a"/>
              </a:rPr>
              <a:t>As </a:t>
            </a:r>
            <a:r>
              <a:rPr lang="en-US" sz="3500" dirty="0">
                <a:solidFill>
                  <a:srgbClr val="FF0000"/>
                </a:solidFill>
                <a:latin typeface="euclid_circular_a"/>
              </a:rPr>
              <a:t>Node H </a:t>
            </a:r>
            <a:r>
              <a:rPr lang="en-US" sz="3500" dirty="0">
                <a:latin typeface="euclid_circular_a"/>
              </a:rPr>
              <a:t>has no right sibling so display its</a:t>
            </a:r>
          </a:p>
          <a:p>
            <a:pPr marL="0" indent="0" algn="l">
              <a:buNone/>
            </a:pPr>
            <a:r>
              <a:rPr lang="en-US" sz="3500" dirty="0">
                <a:latin typeface="euclid_circular_a"/>
              </a:rPr>
              <a:t>Parent i.e, </a:t>
            </a:r>
            <a:r>
              <a:rPr lang="en-US" sz="3500" dirty="0">
                <a:solidFill>
                  <a:srgbClr val="FF0000"/>
                </a:solidFill>
                <a:latin typeface="euclid_circular_a"/>
              </a:rPr>
              <a:t>Node I </a:t>
            </a:r>
          </a:p>
          <a:p>
            <a:pPr marL="0" indent="0" algn="l">
              <a:buNone/>
            </a:pPr>
            <a:endParaRPr lang="en-US" sz="4100" b="1" i="0" dirty="0">
              <a:solidFill>
                <a:srgbClr val="FF0000"/>
              </a:solidFill>
              <a:effectLst/>
              <a:latin typeface="euclid_circular_a"/>
            </a:endParaRPr>
          </a:p>
          <a:p>
            <a:pPr marL="0" indent="0" algn="l">
              <a:buNone/>
            </a:pPr>
            <a:endParaRPr lang="en-US" sz="4100" b="1" dirty="0">
              <a:solidFill>
                <a:srgbClr val="FF0000"/>
              </a:solidFill>
              <a:latin typeface="euclid_circular_a"/>
            </a:endParaRPr>
          </a:p>
          <a:p>
            <a:pPr marL="0" indent="0" algn="l">
              <a:buNone/>
            </a:pPr>
            <a:r>
              <a:rPr lang="en-US" sz="4100" b="1" dirty="0">
                <a:solidFill>
                  <a:srgbClr val="FF0000"/>
                </a:solidFill>
                <a:latin typeface="euclid_circular_a"/>
              </a:rPr>
              <a:t/>
            </a:r>
            <a:br>
              <a:rPr lang="en-US" sz="4100" b="1" dirty="0">
                <a:solidFill>
                  <a:srgbClr val="FF0000"/>
                </a:solidFill>
                <a:latin typeface="euclid_circular_a"/>
              </a:rPr>
            </a:br>
            <a:r>
              <a:rPr lang="en-US" sz="3500" b="1" dirty="0">
                <a:solidFill>
                  <a:srgbClr val="FF0000"/>
                </a:solidFill>
                <a:latin typeface="euclid_circular_a"/>
              </a:rPr>
              <a:t>Output:  </a:t>
            </a:r>
            <a:r>
              <a:rPr lang="en-US" sz="3500" b="1" dirty="0">
                <a:latin typeface="euclid_circular_a"/>
              </a:rPr>
              <a:t>A, C, E, D, B, H, I</a:t>
            </a:r>
            <a:endParaRPr lang="en-US" sz="35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83871" y="2695073"/>
            <a:ext cx="4774896" cy="3799841"/>
          </a:xfrm>
          <a:prstGeom prst="rect">
            <a:avLst/>
          </a:prstGeom>
        </p:spPr>
      </p:pic>
      <p:sp>
        <p:nvSpPr>
          <p:cNvPr id="5" name="Oval 4">
            <a:extLst>
              <a:ext uri="{FF2B5EF4-FFF2-40B4-BE49-F238E27FC236}">
                <a16:creationId xmlns:a16="http://schemas.microsoft.com/office/drawing/2014/main" id="{A0AAB6F9-F1FB-47D2-BE82-E5CD13711DFE}"/>
              </a:ext>
            </a:extLst>
          </p:cNvPr>
          <p:cNvSpPr/>
          <p:nvPr/>
        </p:nvSpPr>
        <p:spPr>
          <a:xfrm>
            <a:off x="11167872" y="4594993"/>
            <a:ext cx="930442" cy="96653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2686280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636295"/>
            <a:ext cx="10818827" cy="5221705"/>
          </a:xfrm>
        </p:spPr>
        <p:txBody>
          <a:bodyPr>
            <a:normAutofit lnSpcReduction="10000"/>
          </a:bodyPr>
          <a:lstStyle/>
          <a:p>
            <a:pPr marL="0" indent="0" algn="ctr" fontAlgn="base">
              <a:lnSpc>
                <a:spcPct val="140000"/>
              </a:lnSpc>
              <a:buNone/>
            </a:pPr>
            <a:r>
              <a:rPr lang="en-US" sz="4300" b="1" dirty="0">
                <a:solidFill>
                  <a:srgbClr val="FF0000"/>
                </a:solidFill>
              </a:rPr>
              <a:t>Post-order Traversal Example</a:t>
            </a:r>
          </a:p>
          <a:p>
            <a:pPr marL="0" indent="0" algn="l">
              <a:buNone/>
            </a:pPr>
            <a:r>
              <a:rPr lang="en-US" sz="3500" dirty="0">
                <a:latin typeface="euclid_circular_a"/>
              </a:rPr>
              <a:t>Now parent of </a:t>
            </a:r>
            <a:r>
              <a:rPr lang="en-US" sz="3500" dirty="0">
                <a:solidFill>
                  <a:srgbClr val="FF0000"/>
                </a:solidFill>
                <a:latin typeface="euclid_circular_a"/>
              </a:rPr>
              <a:t>Node I </a:t>
            </a:r>
            <a:r>
              <a:rPr lang="en-US" sz="3500" dirty="0">
                <a:latin typeface="euclid_circular_a"/>
              </a:rPr>
              <a:t>i.e, </a:t>
            </a:r>
            <a:r>
              <a:rPr lang="en-US" sz="3500" dirty="0">
                <a:solidFill>
                  <a:srgbClr val="FF0000"/>
                </a:solidFill>
                <a:latin typeface="euclid_circular_a"/>
              </a:rPr>
              <a:t>Node G</a:t>
            </a:r>
          </a:p>
          <a:p>
            <a:pPr marL="0" indent="0" algn="l">
              <a:buNone/>
            </a:pPr>
            <a:endParaRPr lang="en-US" sz="4100" b="1" i="0" dirty="0">
              <a:solidFill>
                <a:srgbClr val="FF0000"/>
              </a:solidFill>
              <a:effectLst/>
              <a:latin typeface="euclid_circular_a"/>
            </a:endParaRPr>
          </a:p>
          <a:p>
            <a:pPr marL="0" indent="0" algn="l">
              <a:buNone/>
            </a:pPr>
            <a:endParaRPr lang="en-US" sz="4100" b="1" dirty="0">
              <a:solidFill>
                <a:srgbClr val="FF0000"/>
              </a:solidFill>
              <a:latin typeface="euclid_circular_a"/>
            </a:endParaRPr>
          </a:p>
          <a:p>
            <a:pPr marL="0" indent="0" algn="l">
              <a:buNone/>
            </a:pPr>
            <a:endParaRPr lang="en-US" sz="4100" b="1" i="0" dirty="0">
              <a:solidFill>
                <a:srgbClr val="FF0000"/>
              </a:solidFill>
              <a:effectLst/>
              <a:latin typeface="euclid_circular_a"/>
            </a:endParaRPr>
          </a:p>
          <a:p>
            <a:pPr marL="0" indent="0" algn="l">
              <a:buNone/>
            </a:pPr>
            <a:endParaRPr lang="en-US" sz="4100" b="1" i="0" dirty="0">
              <a:solidFill>
                <a:srgbClr val="FF0000"/>
              </a:solidFill>
              <a:effectLst/>
              <a:latin typeface="euclid_circular_a"/>
            </a:endParaRPr>
          </a:p>
          <a:p>
            <a:pPr marL="0" indent="0" algn="l">
              <a:buNone/>
            </a:pPr>
            <a:r>
              <a:rPr lang="en-US" sz="3500" b="1" dirty="0">
                <a:solidFill>
                  <a:srgbClr val="FF0000"/>
                </a:solidFill>
                <a:latin typeface="euclid_circular_a"/>
              </a:rPr>
              <a:t>Output:  </a:t>
            </a:r>
            <a:r>
              <a:rPr lang="en-US" sz="3500" b="1" dirty="0">
                <a:latin typeface="euclid_circular_a"/>
              </a:rPr>
              <a:t>A, C, E, D, B, H, I, G</a:t>
            </a:r>
            <a:endParaRPr lang="en-US" sz="35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83871" y="2695073"/>
            <a:ext cx="4774896" cy="3799841"/>
          </a:xfrm>
          <a:prstGeom prst="rect">
            <a:avLst/>
          </a:prstGeom>
        </p:spPr>
      </p:pic>
      <p:sp>
        <p:nvSpPr>
          <p:cNvPr id="5" name="Oval 4">
            <a:extLst>
              <a:ext uri="{FF2B5EF4-FFF2-40B4-BE49-F238E27FC236}">
                <a16:creationId xmlns:a16="http://schemas.microsoft.com/office/drawing/2014/main" id="{A0AAB6F9-F1FB-47D2-BE82-E5CD13711DFE}"/>
              </a:ext>
            </a:extLst>
          </p:cNvPr>
          <p:cNvSpPr/>
          <p:nvPr/>
        </p:nvSpPr>
        <p:spPr>
          <a:xfrm>
            <a:off x="10526187" y="3628456"/>
            <a:ext cx="930442" cy="96653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314485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636295"/>
            <a:ext cx="10818827" cy="5221705"/>
          </a:xfrm>
        </p:spPr>
        <p:txBody>
          <a:bodyPr>
            <a:normAutofit fontScale="92500" lnSpcReduction="10000"/>
          </a:bodyPr>
          <a:lstStyle/>
          <a:p>
            <a:pPr marL="0" indent="0" algn="ctr" fontAlgn="base">
              <a:lnSpc>
                <a:spcPct val="140000"/>
              </a:lnSpc>
              <a:buNone/>
            </a:pPr>
            <a:r>
              <a:rPr lang="en-US" sz="4300" b="1" dirty="0">
                <a:solidFill>
                  <a:srgbClr val="FF0000"/>
                </a:solidFill>
              </a:rPr>
              <a:t>Post-order Traversal Example</a:t>
            </a:r>
          </a:p>
          <a:p>
            <a:pPr marL="0" indent="0" algn="l">
              <a:buNone/>
            </a:pPr>
            <a:r>
              <a:rPr lang="en-US" sz="3500" dirty="0">
                <a:latin typeface="euclid_circular_a"/>
              </a:rPr>
              <a:t>And at the end parent of Node G </a:t>
            </a:r>
          </a:p>
          <a:p>
            <a:pPr marL="0" indent="0" algn="l">
              <a:buNone/>
            </a:pPr>
            <a:r>
              <a:rPr lang="en-US" sz="3500" dirty="0">
                <a:latin typeface="euclid_circular_a"/>
              </a:rPr>
              <a:t>i.e, </a:t>
            </a:r>
            <a:r>
              <a:rPr lang="en-US" sz="3500" dirty="0">
                <a:solidFill>
                  <a:srgbClr val="FF0000"/>
                </a:solidFill>
                <a:latin typeface="euclid_circular_a"/>
              </a:rPr>
              <a:t>root node F</a:t>
            </a:r>
          </a:p>
          <a:p>
            <a:pPr marL="0" indent="0" algn="l">
              <a:buNone/>
            </a:pPr>
            <a:endParaRPr lang="en-US" sz="4100" b="1" i="0" dirty="0">
              <a:solidFill>
                <a:srgbClr val="FF0000"/>
              </a:solidFill>
              <a:effectLst/>
              <a:latin typeface="euclid_circular_a"/>
            </a:endParaRPr>
          </a:p>
          <a:p>
            <a:pPr marL="0" indent="0" algn="l">
              <a:buNone/>
            </a:pPr>
            <a:endParaRPr lang="en-US" sz="4100" b="1" dirty="0">
              <a:solidFill>
                <a:srgbClr val="FF0000"/>
              </a:solidFill>
              <a:latin typeface="euclid_circular_a"/>
            </a:endParaRPr>
          </a:p>
          <a:p>
            <a:pPr marL="0" indent="0" algn="l">
              <a:buNone/>
            </a:pPr>
            <a:endParaRPr lang="en-US" sz="4100" b="1" i="0" dirty="0">
              <a:solidFill>
                <a:srgbClr val="FF0000"/>
              </a:solidFill>
              <a:effectLst/>
              <a:latin typeface="euclid_circular_a"/>
            </a:endParaRPr>
          </a:p>
          <a:p>
            <a:pPr marL="0" indent="0" algn="l">
              <a:buNone/>
            </a:pPr>
            <a:endParaRPr lang="en-US" sz="4100" b="1" i="0" dirty="0">
              <a:solidFill>
                <a:srgbClr val="FF0000"/>
              </a:solidFill>
              <a:effectLst/>
              <a:latin typeface="euclid_circular_a"/>
            </a:endParaRPr>
          </a:p>
          <a:p>
            <a:pPr marL="0" indent="0" algn="l">
              <a:buNone/>
            </a:pPr>
            <a:r>
              <a:rPr lang="en-US" sz="3500" b="1" dirty="0">
                <a:solidFill>
                  <a:srgbClr val="FF0000"/>
                </a:solidFill>
                <a:latin typeface="euclid_circular_a"/>
              </a:rPr>
              <a:t>Output:  </a:t>
            </a:r>
            <a:r>
              <a:rPr lang="en-US" sz="3500" b="1" dirty="0">
                <a:latin typeface="euclid_circular_a"/>
              </a:rPr>
              <a:t>A, C, E, D, B, H, I, G, F</a:t>
            </a:r>
            <a:endParaRPr lang="en-US" sz="35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83871" y="2695073"/>
            <a:ext cx="4774896" cy="3799841"/>
          </a:xfrm>
          <a:prstGeom prst="rect">
            <a:avLst/>
          </a:prstGeom>
        </p:spPr>
      </p:pic>
      <p:sp>
        <p:nvSpPr>
          <p:cNvPr id="5" name="Oval 4">
            <a:extLst>
              <a:ext uri="{FF2B5EF4-FFF2-40B4-BE49-F238E27FC236}">
                <a16:creationId xmlns:a16="http://schemas.microsoft.com/office/drawing/2014/main" id="{A0AAB6F9-F1FB-47D2-BE82-E5CD13711DFE}"/>
              </a:ext>
            </a:extLst>
          </p:cNvPr>
          <p:cNvSpPr/>
          <p:nvPr/>
        </p:nvSpPr>
        <p:spPr>
          <a:xfrm>
            <a:off x="10526187" y="3628456"/>
            <a:ext cx="930442" cy="96653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448527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ctr" fontAlgn="base">
              <a:lnSpc>
                <a:spcPct val="140000"/>
              </a:lnSpc>
              <a:buNone/>
            </a:pPr>
            <a:r>
              <a:rPr lang="en-US" sz="4000" b="1" dirty="0">
                <a:solidFill>
                  <a:srgbClr val="FF0000"/>
                </a:solidFill>
              </a:rPr>
              <a:t>Post-order Traversal Example</a:t>
            </a:r>
          </a:p>
          <a:p>
            <a:pPr marL="0" indent="0" algn="l">
              <a:spcBef>
                <a:spcPts val="600"/>
              </a:spcBef>
              <a:buNone/>
            </a:pPr>
            <a:endParaRPr lang="en-US" sz="3600" b="1" dirty="0">
              <a:solidFill>
                <a:srgbClr val="00B0F0"/>
              </a:solidFill>
              <a:latin typeface="euclid_circular_a"/>
            </a:endParaRPr>
          </a:p>
          <a:p>
            <a:pPr marL="0" indent="0" algn="l">
              <a:spcBef>
                <a:spcPts val="600"/>
              </a:spcBef>
              <a:buNone/>
            </a:pPr>
            <a:r>
              <a:rPr lang="en-US" sz="3600" b="1" dirty="0">
                <a:solidFill>
                  <a:srgbClr val="00B0F0"/>
                </a:solidFill>
                <a:latin typeface="euclid_circular_a"/>
              </a:rPr>
              <a:t>TRAVERSAL COMPLETED</a:t>
            </a:r>
          </a:p>
          <a:p>
            <a:pPr marL="0" indent="0" algn="l">
              <a:spcBef>
                <a:spcPts val="600"/>
              </a:spcBef>
              <a:buNone/>
            </a:pPr>
            <a:endParaRPr lang="en-US" sz="3200" b="1" dirty="0">
              <a:solidFill>
                <a:srgbClr val="FF0000"/>
              </a:solidFill>
              <a:latin typeface="euclid_circular_a"/>
            </a:endParaRPr>
          </a:p>
          <a:p>
            <a:pPr marL="0" indent="0" algn="l">
              <a:buNone/>
            </a:pPr>
            <a:r>
              <a:rPr lang="en-US" sz="3200" b="1" dirty="0">
                <a:solidFill>
                  <a:srgbClr val="FF0000"/>
                </a:solidFill>
                <a:latin typeface="euclid_circular_a"/>
              </a:rPr>
              <a:t>Output: </a:t>
            </a:r>
            <a:r>
              <a:rPr lang="en-US" sz="3200" b="1" dirty="0">
                <a:latin typeface="euclid_circular_a"/>
              </a:rPr>
              <a:t>A, C, E, D, B, H, I, G, F</a:t>
            </a:r>
            <a:endParaRPr lang="en-US" sz="3200" b="1"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866E7DEB-0A1F-4940-803E-F1ED83F96E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89559" y="2766964"/>
            <a:ext cx="4765192" cy="3792119"/>
          </a:xfrm>
          <a:prstGeom prst="rect">
            <a:avLst/>
          </a:prstGeom>
        </p:spPr>
      </p:pic>
    </p:spTree>
    <p:extLst>
      <p:ext uri="{BB962C8B-B14F-4D97-AF65-F5344CB8AC3E}">
        <p14:creationId xmlns:p14="http://schemas.microsoft.com/office/powerpoint/2010/main" val="34851599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ctr" fontAlgn="base">
              <a:lnSpc>
                <a:spcPct val="140000"/>
              </a:lnSpc>
              <a:buNone/>
            </a:pPr>
            <a:r>
              <a:rPr lang="en-US" sz="3200" b="1" i="0" dirty="0">
                <a:effectLst/>
                <a:latin typeface="euclid_circular_a"/>
              </a:rPr>
              <a:t>Practice traversals on these trees</a:t>
            </a: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B31C32B0-67A3-4A0E-8811-5274D33A4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92" y="2213168"/>
            <a:ext cx="5152124" cy="3127430"/>
          </a:xfrm>
          <a:prstGeom prst="rect">
            <a:avLst/>
          </a:prstGeom>
        </p:spPr>
      </p:pic>
      <p:pic>
        <p:nvPicPr>
          <p:cNvPr id="9" name="Picture 8">
            <a:extLst>
              <a:ext uri="{FF2B5EF4-FFF2-40B4-BE49-F238E27FC236}">
                <a16:creationId xmlns:a16="http://schemas.microsoft.com/office/drawing/2014/main" id="{1AB4202F-803A-48CF-8D8B-B6E01FE975F8}"/>
              </a:ext>
            </a:extLst>
          </p:cNvPr>
          <p:cNvPicPr>
            <a:picLocks noChangeAspect="1"/>
          </p:cNvPicPr>
          <p:nvPr/>
        </p:nvPicPr>
        <p:blipFill rotWithShape="1">
          <a:blip r:embed="rId3">
            <a:extLst>
              <a:ext uri="{28A0092B-C50C-407E-A947-70E740481C1C}">
                <a14:useLocalDpi xmlns:a14="http://schemas.microsoft.com/office/drawing/2010/main" val="0"/>
              </a:ext>
            </a:extLst>
          </a:blip>
          <a:srcRect l="5812" r="7456"/>
          <a:stretch/>
        </p:blipFill>
        <p:spPr>
          <a:xfrm>
            <a:off x="5370916" y="3067191"/>
            <a:ext cx="4625368" cy="3703121"/>
          </a:xfrm>
          <a:prstGeom prst="rect">
            <a:avLst/>
          </a:prstGeom>
        </p:spPr>
      </p:pic>
      <p:pic>
        <p:nvPicPr>
          <p:cNvPr id="11" name="Picture 10">
            <a:extLst>
              <a:ext uri="{FF2B5EF4-FFF2-40B4-BE49-F238E27FC236}">
                <a16:creationId xmlns:a16="http://schemas.microsoft.com/office/drawing/2014/main" id="{3262A254-8994-454A-94C2-40B373BE3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3455" y="2136969"/>
            <a:ext cx="2794854" cy="2489534"/>
          </a:xfrm>
          <a:prstGeom prst="rect">
            <a:avLst/>
          </a:prstGeom>
        </p:spPr>
      </p:pic>
    </p:spTree>
    <p:extLst>
      <p:ext uri="{BB962C8B-B14F-4D97-AF65-F5344CB8AC3E}">
        <p14:creationId xmlns:p14="http://schemas.microsoft.com/office/powerpoint/2010/main" val="42157452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TYPES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2199061"/>
            <a:ext cx="10818827" cy="4793225"/>
          </a:xfrm>
        </p:spPr>
        <p:txBody>
          <a:bodyPr>
            <a:normAutofit/>
          </a:bodyPr>
          <a:lstStyle/>
          <a:p>
            <a:pPr marL="722313" indent="-722313" algn="l">
              <a:buFont typeface="+mj-lt"/>
              <a:buAutoNum type="arabicPeriod"/>
            </a:pPr>
            <a:r>
              <a:rPr lang="en-US" sz="4400" b="0" i="0" strike="noStrike" dirty="0">
                <a:effectLst/>
                <a:latin typeface="euclid_circular_a"/>
              </a:rPr>
              <a:t>Binary Tree</a:t>
            </a:r>
            <a:endParaRPr lang="en-US" sz="4400" b="0" i="0" dirty="0">
              <a:effectLst/>
              <a:latin typeface="euclid_circular_a"/>
            </a:endParaRPr>
          </a:p>
          <a:p>
            <a:pPr marL="722313" indent="-722313" algn="l">
              <a:buFont typeface="+mj-lt"/>
              <a:buAutoNum type="arabicPeriod"/>
            </a:pPr>
            <a:r>
              <a:rPr lang="en-US" sz="4400" b="0" i="0" strike="noStrike" dirty="0">
                <a:effectLst/>
                <a:latin typeface="euclid_circular_a"/>
              </a:rPr>
              <a:t>Binary Search Tree</a:t>
            </a:r>
            <a:endParaRPr lang="en-US" sz="4400" b="0" i="0" dirty="0">
              <a:effectLst/>
              <a:latin typeface="euclid_circular_a"/>
            </a:endParaRPr>
          </a:p>
          <a:p>
            <a:pPr marL="722313" indent="-722313" algn="l">
              <a:buFont typeface="+mj-lt"/>
              <a:buAutoNum type="arabicPeriod"/>
            </a:pPr>
            <a:r>
              <a:rPr lang="en-US" sz="4400" b="0" i="0" strike="noStrike" dirty="0">
                <a:effectLst/>
                <a:latin typeface="euclid_circular_a"/>
              </a:rPr>
              <a:t>AVL Tree</a:t>
            </a:r>
            <a:endParaRPr lang="en-US" sz="4400" b="0" i="0" dirty="0">
              <a:effectLst/>
              <a:latin typeface="euclid_circular_a"/>
            </a:endParaRPr>
          </a:p>
          <a:p>
            <a:pPr marL="722313" indent="-722313" algn="l">
              <a:buFont typeface="+mj-lt"/>
              <a:buAutoNum type="arabicPeriod"/>
            </a:pPr>
            <a:r>
              <a:rPr lang="en-US" sz="4400" b="0" i="0" strike="noStrike" dirty="0">
                <a:effectLst/>
                <a:latin typeface="euclid_circular_a"/>
              </a:rPr>
              <a:t>B-Tree</a:t>
            </a:r>
            <a:endParaRPr lang="en-US" sz="4400" b="0"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Tree>
    <p:extLst>
      <p:ext uri="{BB962C8B-B14F-4D97-AF65-F5344CB8AC3E}">
        <p14:creationId xmlns:p14="http://schemas.microsoft.com/office/powerpoint/2010/main" val="34126672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just" fontAlgn="base">
              <a:lnSpc>
                <a:spcPct val="100000"/>
              </a:lnSpc>
              <a:spcBef>
                <a:spcPts val="600"/>
              </a:spcBef>
            </a:pPr>
            <a:r>
              <a:rPr lang="en-US" sz="3300" dirty="0">
                <a:latin typeface="euclid_circular_a"/>
              </a:rPr>
              <a:t>A binary tree is a type of tree in which </a:t>
            </a:r>
          </a:p>
          <a:p>
            <a:pPr algn="just" fontAlgn="base">
              <a:lnSpc>
                <a:spcPct val="100000"/>
              </a:lnSpc>
              <a:spcBef>
                <a:spcPts val="600"/>
              </a:spcBef>
            </a:pPr>
            <a:r>
              <a:rPr lang="en-US" sz="3300" dirty="0">
                <a:latin typeface="euclid_circular_a"/>
              </a:rPr>
              <a:t>each node has utmost 2 child nodes. </a:t>
            </a:r>
          </a:p>
          <a:p>
            <a:pPr algn="just" fontAlgn="base">
              <a:lnSpc>
                <a:spcPct val="140000"/>
              </a:lnSpc>
              <a:spcBef>
                <a:spcPts val="600"/>
              </a:spcBef>
            </a:pPr>
            <a:endParaRPr lang="en-US" sz="3300" dirty="0">
              <a:latin typeface="euclid_circular_a"/>
            </a:endParaRPr>
          </a:p>
          <a:p>
            <a:pPr algn="just" fontAlgn="base">
              <a:lnSpc>
                <a:spcPct val="100000"/>
              </a:lnSpc>
              <a:spcBef>
                <a:spcPts val="0"/>
              </a:spcBef>
            </a:pPr>
            <a:r>
              <a:rPr lang="en-US" sz="3300" dirty="0">
                <a:latin typeface="euclid_circular_a"/>
              </a:rPr>
              <a:t>Binary Tree is a rooted tree in which </a:t>
            </a:r>
          </a:p>
          <a:p>
            <a:pPr algn="just" fontAlgn="base">
              <a:lnSpc>
                <a:spcPct val="100000"/>
              </a:lnSpc>
              <a:spcBef>
                <a:spcPts val="0"/>
              </a:spcBef>
            </a:pPr>
            <a:r>
              <a:rPr lang="en-US" sz="3300" dirty="0">
                <a:latin typeface="euclid_circular_a"/>
              </a:rPr>
              <a:t>root can have maximum two children such that each of them is again a binary tree. That means, there</a:t>
            </a:r>
          </a:p>
          <a:p>
            <a:pPr algn="just" fontAlgn="base">
              <a:lnSpc>
                <a:spcPct val="100000"/>
              </a:lnSpc>
              <a:spcBef>
                <a:spcPts val="0"/>
              </a:spcBef>
            </a:pPr>
            <a:r>
              <a:rPr lang="en-US" sz="3300" dirty="0">
                <a:latin typeface="euclid_circular_a"/>
              </a:rPr>
              <a:t>can be 0,1, or 2 children of any node.</a:t>
            </a:r>
          </a:p>
          <a:p>
            <a:pPr algn="just" fontAlgn="base">
              <a:lnSpc>
                <a:spcPct val="140000"/>
              </a:lnSpc>
            </a:pPr>
            <a:endParaRPr lang="en-US" sz="2400" dirty="0"/>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7ADAA04F-EB74-47CA-B610-7754E5911527}"/>
              </a:ext>
            </a:extLst>
          </p:cNvPr>
          <p:cNvPicPr>
            <a:picLocks noChangeAspect="1"/>
          </p:cNvPicPr>
          <p:nvPr/>
        </p:nvPicPr>
        <p:blipFill rotWithShape="1">
          <a:blip r:embed="rId2">
            <a:extLst>
              <a:ext uri="{28A0092B-C50C-407E-A947-70E740481C1C}">
                <a14:useLocalDpi xmlns:a14="http://schemas.microsoft.com/office/drawing/2010/main" val="0"/>
              </a:ext>
            </a:extLst>
          </a:blip>
          <a:srcRect l="57263" t="40774" r="30842" b="32830"/>
          <a:stretch/>
        </p:blipFill>
        <p:spPr>
          <a:xfrm>
            <a:off x="8566484" y="2084832"/>
            <a:ext cx="3625516" cy="4331368"/>
          </a:xfrm>
          <a:prstGeom prst="rect">
            <a:avLst/>
          </a:prstGeom>
        </p:spPr>
      </p:pic>
    </p:spTree>
    <p:extLst>
      <p:ext uri="{BB962C8B-B14F-4D97-AF65-F5344CB8AC3E}">
        <p14:creationId xmlns:p14="http://schemas.microsoft.com/office/powerpoint/2010/main" val="349059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TERMINOLOGIES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685714"/>
            <a:ext cx="10818827" cy="4793225"/>
          </a:xfrm>
        </p:spPr>
        <p:txBody>
          <a:bodyPr>
            <a:normAutofit fontScale="85000" lnSpcReduction="10000"/>
          </a:bodyPr>
          <a:lstStyle/>
          <a:p>
            <a:pPr fontAlgn="base">
              <a:lnSpc>
                <a:spcPct val="140000"/>
              </a:lnSpc>
            </a:pPr>
            <a:r>
              <a:rPr lang="en-US" sz="2600" b="1" dirty="0">
                <a:solidFill>
                  <a:srgbClr val="FF0000"/>
                </a:solidFill>
              </a:rPr>
              <a:t>Descendant -</a:t>
            </a:r>
            <a:r>
              <a:rPr lang="en-US" sz="2600" dirty="0"/>
              <a:t> A node reachable by repeated proceeding from parent to child. Also known as sub child. </a:t>
            </a:r>
            <a:br>
              <a:rPr lang="en-US" sz="2600" dirty="0"/>
            </a:br>
            <a:r>
              <a:rPr lang="en-US" sz="2600" b="1" dirty="0">
                <a:solidFill>
                  <a:srgbClr val="FF0000"/>
                </a:solidFill>
              </a:rPr>
              <a:t>Ancestor -</a:t>
            </a:r>
            <a:r>
              <a:rPr lang="en-US" sz="2600" dirty="0"/>
              <a:t> A node reachable by repeated proceeding from child to parent.</a:t>
            </a:r>
            <a:br>
              <a:rPr lang="en-US" sz="2600" dirty="0"/>
            </a:br>
            <a:r>
              <a:rPr lang="en-US" sz="2600" dirty="0"/>
              <a:t>Leaf / External node:- A node with no children.</a:t>
            </a:r>
            <a:br>
              <a:rPr lang="en-US" sz="2600" dirty="0"/>
            </a:br>
            <a:r>
              <a:rPr lang="en-US" sz="2600" b="1" dirty="0">
                <a:solidFill>
                  <a:srgbClr val="FF0000"/>
                </a:solidFill>
              </a:rPr>
              <a:t>Branch node / Internal node - </a:t>
            </a:r>
            <a:r>
              <a:rPr lang="en-US" sz="2600" dirty="0"/>
              <a:t>A node with at least one child.</a:t>
            </a:r>
            <a:br>
              <a:rPr lang="en-US" sz="2600" dirty="0"/>
            </a:br>
            <a:r>
              <a:rPr lang="en-US" sz="2600" b="1" dirty="0">
                <a:solidFill>
                  <a:srgbClr val="FF0000"/>
                </a:solidFill>
              </a:rPr>
              <a:t>Degree - </a:t>
            </a:r>
            <a:r>
              <a:rPr lang="en-US" sz="2600" dirty="0"/>
              <a:t> For a given node, its number of children. A leaf is necessarily degree zero. The degree of a tree is the degree of its root. The degree of a tree is The degree of the root.</a:t>
            </a:r>
            <a:br>
              <a:rPr lang="en-US" sz="2600" dirty="0"/>
            </a:br>
            <a:r>
              <a:rPr lang="en-US" sz="2600" b="1" dirty="0">
                <a:solidFill>
                  <a:srgbClr val="FF0000"/>
                </a:solidFill>
              </a:rPr>
              <a:t>Edge - </a:t>
            </a:r>
            <a:r>
              <a:rPr lang="en-US" sz="2600" dirty="0"/>
              <a:t>The connection between one node and another.</a:t>
            </a:r>
          </a:p>
          <a:p>
            <a:r>
              <a:rPr lang="en-US" sz="2600" b="1" dirty="0">
                <a:solidFill>
                  <a:srgbClr val="FF0000"/>
                </a:solidFill>
              </a:rPr>
              <a:t>Forest - </a:t>
            </a:r>
            <a:r>
              <a:rPr lang="en-US" sz="2600" dirty="0"/>
              <a:t>A collection of disjoint trees is called a forest.</a:t>
            </a:r>
          </a:p>
          <a:p>
            <a:pPr fontAlgn="base">
              <a:lnSpc>
                <a:spcPct val="140000"/>
              </a:lnSpc>
            </a:pPr>
            <a:endParaRPr lang="en-US" sz="2400" dirty="0"/>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Tree>
    <p:extLst>
      <p:ext uri="{BB962C8B-B14F-4D97-AF65-F5344CB8AC3E}">
        <p14:creationId xmlns:p14="http://schemas.microsoft.com/office/powerpoint/2010/main" val="4204977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90488" indent="-90488" algn="l"/>
            <a:r>
              <a:rPr lang="en-US" sz="3200" b="1" i="0" dirty="0">
                <a:solidFill>
                  <a:srgbClr val="25265E"/>
                </a:solidFill>
                <a:effectLst/>
                <a:latin typeface="euclid_circular_a"/>
              </a:rPr>
              <a:t>Types of Binary Tree</a:t>
            </a:r>
          </a:p>
          <a:p>
            <a:pPr marL="352425" indent="0" algn="l">
              <a:buNone/>
            </a:pPr>
            <a:r>
              <a:rPr lang="en-US" sz="3200" b="1" i="0" dirty="0">
                <a:solidFill>
                  <a:srgbClr val="25265E"/>
                </a:solidFill>
                <a:effectLst/>
                <a:latin typeface="euclid_circular_a"/>
              </a:rPr>
              <a:t>Full Binary Tree</a:t>
            </a:r>
          </a:p>
          <a:p>
            <a:pPr marL="449263" indent="0" algn="l">
              <a:buNone/>
            </a:pPr>
            <a:r>
              <a:rPr lang="en-US" sz="2400" b="0" i="0" dirty="0">
                <a:effectLst/>
                <a:latin typeface="euclid_circular_a"/>
              </a:rPr>
              <a:t>A full Binary tree is a special type of binary tree in which</a:t>
            </a:r>
          </a:p>
          <a:p>
            <a:pPr marL="449263" indent="0" algn="l">
              <a:buNone/>
            </a:pPr>
            <a:r>
              <a:rPr lang="en-US" sz="2400" b="0" i="0" dirty="0">
                <a:effectLst/>
                <a:latin typeface="euclid_circular_a"/>
              </a:rPr>
              <a:t>every parent node/internal node has either two or no </a:t>
            </a:r>
          </a:p>
          <a:p>
            <a:pPr marL="449263" indent="0" algn="l">
              <a:buNone/>
            </a:pPr>
            <a:r>
              <a:rPr lang="en-US" sz="2400" b="0" i="0" dirty="0">
                <a:effectLst/>
                <a:latin typeface="euclid_circular_a"/>
              </a:rPr>
              <a:t>children.</a:t>
            </a:r>
            <a:endParaRPr lang="en-US" sz="3200" b="1" i="0" dirty="0">
              <a:solidFill>
                <a:srgbClr val="25265E"/>
              </a:solidFill>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E15FFE35-EB70-4365-AA5C-F3F43DF80E81}"/>
              </a:ext>
            </a:extLst>
          </p:cNvPr>
          <p:cNvPicPr>
            <a:picLocks noChangeAspect="1"/>
          </p:cNvPicPr>
          <p:nvPr/>
        </p:nvPicPr>
        <p:blipFill rotWithShape="1">
          <a:blip r:embed="rId2">
            <a:extLst>
              <a:ext uri="{28A0092B-C50C-407E-A947-70E740481C1C}">
                <a14:useLocalDpi xmlns:a14="http://schemas.microsoft.com/office/drawing/2010/main" val="0"/>
              </a:ext>
            </a:extLst>
          </a:blip>
          <a:srcRect l="56579" t="43951" r="29342" b="21587"/>
          <a:stretch/>
        </p:blipFill>
        <p:spPr>
          <a:xfrm>
            <a:off x="8550441" y="1814051"/>
            <a:ext cx="3465096" cy="4566152"/>
          </a:xfrm>
          <a:prstGeom prst="rect">
            <a:avLst/>
          </a:prstGeom>
        </p:spPr>
      </p:pic>
      <p:pic>
        <p:nvPicPr>
          <p:cNvPr id="9" name="Picture 8">
            <a:extLst>
              <a:ext uri="{FF2B5EF4-FFF2-40B4-BE49-F238E27FC236}">
                <a16:creationId xmlns:a16="http://schemas.microsoft.com/office/drawing/2014/main" id="{A42BECF6-6640-4379-A3C9-7BAFD7EE4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5570" y="3956100"/>
            <a:ext cx="4453188" cy="2696567"/>
          </a:xfrm>
          <a:prstGeom prst="rect">
            <a:avLst/>
          </a:prstGeom>
        </p:spPr>
      </p:pic>
    </p:spTree>
    <p:extLst>
      <p:ext uri="{BB962C8B-B14F-4D97-AF65-F5344CB8AC3E}">
        <p14:creationId xmlns:p14="http://schemas.microsoft.com/office/powerpoint/2010/main" val="16100829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TREE – DATA STRUCTURE</a:t>
            </a:r>
            <a:endParaRPr lang="en-PK" dirty="0">
              <a:solidFill>
                <a:srgbClr val="00B0F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l">
                  <a:buNone/>
                  <a:tabLst>
                    <a:tab pos="96838" algn="l"/>
                  </a:tabLst>
                </a:pPr>
                <a:r>
                  <a:rPr lang="en-US" sz="3200" b="1" i="0" dirty="0">
                    <a:solidFill>
                      <a:srgbClr val="25265E"/>
                    </a:solidFill>
                    <a:effectLst/>
                    <a:latin typeface="euclid_circular_a"/>
                  </a:rPr>
                  <a:t>Things to remember about Full Binary Tree</a:t>
                </a:r>
              </a:p>
              <a:p>
                <a:pPr marL="554038" indent="-457200">
                  <a:buFont typeface="+mj-lt"/>
                  <a:buAutoNum type="arabicPeriod"/>
                </a:pPr>
                <a:r>
                  <a:rPr lang="en-US" sz="2400" b="0" i="0" dirty="0">
                    <a:effectLst/>
                    <a:latin typeface="euclid_circular_a"/>
                  </a:rPr>
                  <a:t>The number of leaves is i + 1.</a:t>
                </a:r>
              </a:p>
              <a:p>
                <a:pPr marL="554038" indent="-457200">
                  <a:buFont typeface="+mj-lt"/>
                  <a:buAutoNum type="arabicPeriod"/>
                </a:pPr>
                <a:r>
                  <a:rPr lang="en-US" sz="2400" b="0" i="0" dirty="0">
                    <a:effectLst/>
                    <a:latin typeface="euclid_circular_a"/>
                  </a:rPr>
                  <a:t>The total number of nodes is 2i + 1.</a:t>
                </a:r>
              </a:p>
              <a:p>
                <a:pPr marL="554038" indent="-457200">
                  <a:buFont typeface="+mj-lt"/>
                  <a:buAutoNum type="arabicPeriod"/>
                </a:pPr>
                <a:r>
                  <a:rPr lang="en-US" sz="2400" b="0" i="0" dirty="0">
                    <a:effectLst/>
                    <a:latin typeface="euclid_circular_a"/>
                  </a:rPr>
                  <a:t>The number of internal nodes is (n – 1) / 2.</a:t>
                </a:r>
              </a:p>
              <a:p>
                <a:pPr marL="554038" indent="-457200">
                  <a:buFont typeface="+mj-lt"/>
                  <a:buAutoNum type="arabicPeriod"/>
                </a:pPr>
                <a:r>
                  <a:rPr lang="en-US" sz="2400" b="0" i="0" dirty="0">
                    <a:effectLst/>
                    <a:latin typeface="euclid_circular_a"/>
                  </a:rPr>
                  <a:t>The number of leaves is (n + 1) / 2.</a:t>
                </a:r>
              </a:p>
              <a:p>
                <a:pPr marL="554038" indent="-457200">
                  <a:buFont typeface="+mj-lt"/>
                  <a:buAutoNum type="arabicPeriod"/>
                </a:pPr>
                <a:r>
                  <a:rPr lang="en-US" sz="2400" b="0" i="0" dirty="0">
                    <a:effectLst/>
                    <a:latin typeface="euclid_circular_a"/>
                  </a:rPr>
                  <a:t>The total number of nodes is 2l – 1.</a:t>
                </a:r>
              </a:p>
              <a:p>
                <a:pPr marL="554038" indent="-457200">
                  <a:buFont typeface="+mj-lt"/>
                  <a:buAutoNum type="arabicPeriod"/>
                </a:pPr>
                <a:r>
                  <a:rPr lang="en-US" sz="2400" b="0" i="0" dirty="0">
                    <a:effectLst/>
                    <a:latin typeface="euclid_circular_a"/>
                  </a:rPr>
                  <a:t>The number of internal nodes is l – 1.</a:t>
                </a:r>
              </a:p>
              <a:p>
                <a:pPr marL="554038" indent="-457200">
                  <a:buFont typeface="+mj-lt"/>
                  <a:buAutoNum type="arabicPeriod"/>
                </a:pPr>
                <a:r>
                  <a:rPr lang="en-US" sz="2400" b="0" i="0" dirty="0">
                    <a:effectLst/>
                    <a:latin typeface="euclid_circular_a"/>
                  </a:rPr>
                  <a:t>The number of leaves is at most </a:t>
                </a:r>
                <a14:m>
                  <m:oMath xmlns:m="http://schemas.openxmlformats.org/officeDocument/2006/math">
                    <m:sSup>
                      <m:sSupPr>
                        <m:ctrlPr>
                          <a:rPr lang="en-US" sz="2400" b="0" i="1" smtClean="0">
                            <a:effectLst/>
                            <a:latin typeface="Cambria Math" panose="02040503050406030204" pitchFamily="18" charset="0"/>
                          </a:rPr>
                        </m:ctrlPr>
                      </m:sSupPr>
                      <m:e>
                        <m:r>
                          <a:rPr lang="en-US" sz="2400" b="0" i="1" smtClean="0">
                            <a:effectLst/>
                            <a:latin typeface="Cambria Math" panose="02040503050406030204" pitchFamily="18" charset="0"/>
                          </a:rPr>
                          <m:t>2</m:t>
                        </m:r>
                      </m:e>
                      <m:sup>
                        <m:r>
                          <m:rPr>
                            <m:nor/>
                          </m:rPr>
                          <a:rPr lang="en-US" sz="2400" dirty="0">
                            <a:latin typeface="euclid_circular_a"/>
                          </a:rPr>
                          <m:t>λ</m:t>
                        </m:r>
                      </m:sup>
                    </m:sSup>
                  </m:oMath>
                </a14:m>
                <a:r>
                  <a:rPr lang="en-US" sz="2400" b="0" i="0" dirty="0">
                    <a:effectLst/>
                    <a:latin typeface="euclid_circular_a"/>
                  </a:rPr>
                  <a:t>-1.</a:t>
                </a:r>
                <a:endParaRPr lang="en-US" sz="3200" b="1" i="0" dirty="0">
                  <a:solidFill>
                    <a:srgbClr val="25265E"/>
                  </a:solidFill>
                  <a:effectLst/>
                  <a:latin typeface="euclid_circular_a"/>
                </a:endParaRPr>
              </a:p>
            </p:txBody>
          </p:sp>
        </mc:Choice>
        <mc:Fallback xmlns="">
          <p:sp>
            <p:nvSpPr>
              <p:cNvPr id="3" name="Content Placeholder 2">
                <a:extLst>
                  <a:ext uri="{FF2B5EF4-FFF2-40B4-BE49-F238E27FC236}">
                    <a16:creationId xmlns:a16="http://schemas.microsoft.com/office/drawing/2014/main" id="{3BF53D81-DF7A-4381-8376-D21B6A070EF4}"/>
                  </a:ext>
                </a:extLst>
              </p:cNvPr>
              <p:cNvSpPr>
                <a:spLocks noGrp="1" noRot="1" noChangeAspect="1" noMove="1" noResize="1" noEditPoints="1" noAdjustHandles="1" noChangeArrowheads="1" noChangeShapeType="1" noTextEdit="1"/>
              </p:cNvSpPr>
              <p:nvPr>
                <p:ph idx="1"/>
              </p:nvPr>
            </p:nvSpPr>
            <p:spPr>
              <a:xfrm>
                <a:off x="1024128" y="1814051"/>
                <a:ext cx="10818827" cy="4793225"/>
              </a:xfrm>
              <a:blipFill>
                <a:blip r:embed="rId2"/>
                <a:stretch>
                  <a:fillRect l="-1859" t="-2672"/>
                </a:stretch>
              </a:blipFill>
            </p:spPr>
            <p:txBody>
              <a:bodyPr/>
              <a:lstStyle/>
              <a:p>
                <a:r>
                  <a:rPr lang="en-PK">
                    <a:noFill/>
                  </a:rPr>
                  <a:t> </a:t>
                </a:r>
              </a:p>
            </p:txBody>
          </p:sp>
        </mc:Fallback>
      </mc:AlternateContent>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DCA42EA2-48DA-4C02-B616-88DEBB0615AC}"/>
              </a:ext>
            </a:extLst>
          </p:cNvPr>
          <p:cNvPicPr>
            <a:picLocks noChangeAspect="1"/>
          </p:cNvPicPr>
          <p:nvPr/>
        </p:nvPicPr>
        <p:blipFill rotWithShape="1">
          <a:blip r:embed="rId3">
            <a:extLst>
              <a:ext uri="{28A0092B-C50C-407E-A947-70E740481C1C}">
                <a14:useLocalDpi xmlns:a14="http://schemas.microsoft.com/office/drawing/2010/main" val="0"/>
              </a:ext>
            </a:extLst>
          </a:blip>
          <a:srcRect l="35263" t="34419" r="40271" b="51757"/>
          <a:stretch/>
        </p:blipFill>
        <p:spPr>
          <a:xfrm>
            <a:off x="6315135" y="4338996"/>
            <a:ext cx="5828738" cy="17730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54777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l">
              <a:buNone/>
            </a:pPr>
            <a:r>
              <a:rPr lang="en-US" sz="3200" b="1" i="0" dirty="0">
                <a:solidFill>
                  <a:srgbClr val="25265E"/>
                </a:solidFill>
                <a:effectLst/>
                <a:latin typeface="euclid_circular_a"/>
              </a:rPr>
              <a:t>Perfect Binary Tree</a:t>
            </a:r>
          </a:p>
          <a:p>
            <a:pPr marL="96838" indent="-90488" algn="l"/>
            <a:r>
              <a:rPr lang="en-US" sz="2400" dirty="0">
                <a:latin typeface="euclid_circular_a"/>
              </a:rPr>
              <a:t>A perfect binary tree is a type of binary tree in which </a:t>
            </a:r>
          </a:p>
          <a:p>
            <a:pPr marL="96838" indent="-90488" algn="l"/>
            <a:r>
              <a:rPr lang="en-US" sz="2400" dirty="0">
                <a:latin typeface="euclid_circular_a"/>
              </a:rPr>
              <a:t>every internal node has exactly two child nodes and </a:t>
            </a:r>
          </a:p>
          <a:p>
            <a:pPr marL="96838" indent="-90488" algn="l"/>
            <a:r>
              <a:rPr lang="en-US" sz="2400" dirty="0">
                <a:latin typeface="euclid_circular_a"/>
              </a:rPr>
              <a:t>all the leaf nodes are at the same level.</a:t>
            </a:r>
          </a:p>
          <a:p>
            <a:r>
              <a:rPr lang="en-US" sz="2000" dirty="0"/>
              <a:t/>
            </a:r>
            <a:br>
              <a:rPr lang="en-US" sz="2000" dirty="0"/>
            </a:br>
            <a:endParaRPr lang="en-US" sz="3200" b="1" i="0" dirty="0">
              <a:solidFill>
                <a:srgbClr val="25265E"/>
              </a:solidFill>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3CD8E18B-5983-42CB-90AD-EC185BAA47D9}"/>
              </a:ext>
            </a:extLst>
          </p:cNvPr>
          <p:cNvPicPr>
            <a:picLocks noChangeAspect="1"/>
          </p:cNvPicPr>
          <p:nvPr/>
        </p:nvPicPr>
        <p:blipFill rotWithShape="1">
          <a:blip r:embed="rId2">
            <a:extLst>
              <a:ext uri="{28A0092B-C50C-407E-A947-70E740481C1C}">
                <a14:useLocalDpi xmlns:a14="http://schemas.microsoft.com/office/drawing/2010/main" val="0"/>
              </a:ext>
            </a:extLst>
          </a:blip>
          <a:srcRect l="53947" t="37151" r="27632" b="36496"/>
          <a:stretch/>
        </p:blipFill>
        <p:spPr>
          <a:xfrm>
            <a:off x="7862096" y="2346158"/>
            <a:ext cx="4285659" cy="3300663"/>
          </a:xfrm>
          <a:prstGeom prst="rect">
            <a:avLst/>
          </a:prstGeom>
        </p:spPr>
      </p:pic>
    </p:spTree>
    <p:extLst>
      <p:ext uri="{BB962C8B-B14F-4D97-AF65-F5344CB8AC3E}">
        <p14:creationId xmlns:p14="http://schemas.microsoft.com/office/powerpoint/2010/main" val="28907510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l">
              <a:buNone/>
              <a:tabLst>
                <a:tab pos="96838" algn="l"/>
              </a:tabLst>
            </a:pPr>
            <a:r>
              <a:rPr lang="en-US" sz="3200" b="1" i="0" dirty="0">
                <a:solidFill>
                  <a:srgbClr val="25265E"/>
                </a:solidFill>
                <a:effectLst/>
                <a:latin typeface="euclid_circular_a"/>
              </a:rPr>
              <a:t>Things to remember about Perfect Binary Tree</a:t>
            </a:r>
          </a:p>
          <a:p>
            <a:pPr marL="554038" indent="-457200">
              <a:buFont typeface="+mj-lt"/>
              <a:buAutoNum type="arabicPeriod"/>
            </a:pPr>
            <a:r>
              <a:rPr lang="en-US" sz="2400" b="0" i="0" dirty="0">
                <a:effectLst/>
                <a:latin typeface="euclid_circular_a"/>
              </a:rPr>
              <a:t>A perfect binary tree of height h has 2h + 1 – 1 node.</a:t>
            </a:r>
          </a:p>
          <a:p>
            <a:pPr marL="554038" indent="-457200">
              <a:buFont typeface="+mj-lt"/>
              <a:buAutoNum type="arabicPeriod"/>
            </a:pPr>
            <a:r>
              <a:rPr lang="en-US" sz="2400" b="0" i="0" dirty="0">
                <a:effectLst/>
                <a:latin typeface="euclid_circular_a"/>
              </a:rPr>
              <a:t>A perfect binary tree with n nodes has height log(n + 1) – 1 = Θ(ln(n)).</a:t>
            </a:r>
          </a:p>
          <a:p>
            <a:pPr marL="554038" indent="-457200">
              <a:buFont typeface="+mj-lt"/>
              <a:buAutoNum type="arabicPeriod"/>
            </a:pPr>
            <a:r>
              <a:rPr lang="en-US" sz="2400" b="0" i="0" dirty="0">
                <a:effectLst/>
                <a:latin typeface="euclid_circular_a"/>
              </a:rPr>
              <a:t>A perfect binary tree of height h has 2h leaf nodes.</a:t>
            </a:r>
          </a:p>
          <a:p>
            <a:pPr marL="554038" indent="-457200">
              <a:buFont typeface="+mj-lt"/>
              <a:buAutoNum type="arabicPeriod"/>
            </a:pPr>
            <a:r>
              <a:rPr lang="en-US" sz="2400" b="0" i="0" dirty="0">
                <a:effectLst/>
                <a:latin typeface="euclid_circular_a"/>
              </a:rPr>
              <a:t>The average depth of a node in a perfect binary tree is Θ(ln(n)).</a:t>
            </a:r>
            <a:endParaRPr lang="en-US" sz="3200" b="1" i="0" dirty="0">
              <a:solidFill>
                <a:srgbClr val="25265E"/>
              </a:solidFill>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Tree>
    <p:extLst>
      <p:ext uri="{BB962C8B-B14F-4D97-AF65-F5344CB8AC3E}">
        <p14:creationId xmlns:p14="http://schemas.microsoft.com/office/powerpoint/2010/main" val="2909830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l"/>
            <a:r>
              <a:rPr lang="en-US" sz="3200" b="1" dirty="0">
                <a:solidFill>
                  <a:srgbClr val="25265E"/>
                </a:solidFill>
                <a:latin typeface="euclid_circular_a"/>
              </a:rPr>
              <a:t>Complete Binary Tree</a:t>
            </a:r>
          </a:p>
          <a:p>
            <a:pPr algn="l"/>
            <a:r>
              <a:rPr lang="en-US" sz="2400" b="0" i="0" dirty="0">
                <a:effectLst/>
                <a:latin typeface="euclid_circular_a"/>
              </a:rPr>
              <a:t>A complete binary tree is just like a full binary tree, but with two major differences</a:t>
            </a:r>
          </a:p>
          <a:p>
            <a:pPr marL="546100" indent="-449263" algn="l">
              <a:buFont typeface="+mj-lt"/>
              <a:buAutoNum type="arabicPeriod"/>
            </a:pPr>
            <a:r>
              <a:rPr lang="en-US" sz="2400" b="0" i="0" dirty="0">
                <a:effectLst/>
                <a:latin typeface="euclid_circular_a"/>
              </a:rPr>
              <a:t>Every level must be completely filled</a:t>
            </a:r>
          </a:p>
          <a:p>
            <a:pPr marL="546100" indent="-449263" algn="l">
              <a:buFont typeface="+mj-lt"/>
              <a:buAutoNum type="arabicPeriod"/>
            </a:pPr>
            <a:r>
              <a:rPr lang="en-US" sz="2400" b="0" i="0" dirty="0">
                <a:effectLst/>
                <a:latin typeface="euclid_circular_a"/>
              </a:rPr>
              <a:t>All the leaf elements must lean towards the left.</a:t>
            </a:r>
          </a:p>
          <a:p>
            <a:pPr marL="546100" indent="-449263" algn="l">
              <a:buFont typeface="+mj-lt"/>
              <a:buAutoNum type="arabicPeriod"/>
            </a:pPr>
            <a:r>
              <a:rPr lang="en-US" sz="2400" b="0" i="0" dirty="0">
                <a:effectLst/>
                <a:latin typeface="euclid_circular_a"/>
              </a:rPr>
              <a:t>The last leaf element might not have a right sibling i.e. a complete binary tree doesn't have to be a full binary tree.</a:t>
            </a:r>
          </a:p>
          <a:p>
            <a:r>
              <a:rPr lang="en-US" sz="2000" dirty="0"/>
              <a:t/>
            </a:r>
            <a:br>
              <a:rPr lang="en-US" sz="2000" dirty="0"/>
            </a:br>
            <a:endParaRPr lang="en-US" sz="3200" b="1" i="0" dirty="0">
              <a:solidFill>
                <a:srgbClr val="25265E"/>
              </a:solidFill>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C407F3D5-E3EB-4FC9-8EE8-22A16641A08C}"/>
              </a:ext>
            </a:extLst>
          </p:cNvPr>
          <p:cNvPicPr>
            <a:picLocks noChangeAspect="1"/>
          </p:cNvPicPr>
          <p:nvPr/>
        </p:nvPicPr>
        <p:blipFill rotWithShape="1">
          <a:blip r:embed="rId2">
            <a:extLst>
              <a:ext uri="{28A0092B-C50C-407E-A947-70E740481C1C}">
                <a14:useLocalDpi xmlns:a14="http://schemas.microsoft.com/office/drawing/2010/main" val="0"/>
              </a:ext>
            </a:extLst>
          </a:blip>
          <a:srcRect l="56184" t="48243" r="29474" b="26964"/>
          <a:stretch/>
        </p:blipFill>
        <p:spPr>
          <a:xfrm>
            <a:off x="8341895" y="4484740"/>
            <a:ext cx="2085474" cy="1940817"/>
          </a:xfrm>
          <a:prstGeom prst="rect">
            <a:avLst/>
          </a:prstGeom>
        </p:spPr>
      </p:pic>
    </p:spTree>
    <p:extLst>
      <p:ext uri="{BB962C8B-B14F-4D97-AF65-F5344CB8AC3E}">
        <p14:creationId xmlns:p14="http://schemas.microsoft.com/office/powerpoint/2010/main" val="40245168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l"/>
            <a:r>
              <a:rPr lang="en-US" sz="3200" b="1" dirty="0">
                <a:solidFill>
                  <a:srgbClr val="25265E"/>
                </a:solidFill>
                <a:latin typeface="euclid_circular_a"/>
              </a:rPr>
              <a:t>Degenerate or Pathological Tree</a:t>
            </a:r>
          </a:p>
          <a:p>
            <a:pPr algn="l"/>
            <a:r>
              <a:rPr lang="en-US" sz="2400" b="0" i="0" dirty="0">
                <a:effectLst/>
                <a:latin typeface="euclid_circular_a"/>
              </a:rPr>
              <a:t>A degenerate or pathological tree is the tree having a single child either left or right.</a:t>
            </a:r>
          </a:p>
          <a:p>
            <a:r>
              <a:rPr lang="en-US" sz="2000" dirty="0"/>
              <a:t/>
            </a:r>
            <a:br>
              <a:rPr lang="en-US" sz="2000" dirty="0"/>
            </a:br>
            <a:endParaRPr lang="en-US" sz="3200" b="1" i="0" dirty="0">
              <a:solidFill>
                <a:srgbClr val="25265E"/>
              </a:solidFill>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F79B01C7-20AA-4421-A4A8-C3D4054FB9D2}"/>
              </a:ext>
            </a:extLst>
          </p:cNvPr>
          <p:cNvPicPr>
            <a:picLocks noChangeAspect="1"/>
          </p:cNvPicPr>
          <p:nvPr/>
        </p:nvPicPr>
        <p:blipFill rotWithShape="1">
          <a:blip r:embed="rId2">
            <a:extLst>
              <a:ext uri="{28A0092B-C50C-407E-A947-70E740481C1C}">
                <a14:useLocalDpi xmlns:a14="http://schemas.microsoft.com/office/drawing/2010/main" val="0"/>
              </a:ext>
            </a:extLst>
          </a:blip>
          <a:srcRect l="56810" t="37595" r="30395" b="28654"/>
          <a:stretch/>
        </p:blipFill>
        <p:spPr>
          <a:xfrm>
            <a:off x="5530645" y="2889027"/>
            <a:ext cx="2698955" cy="3832615"/>
          </a:xfrm>
          <a:prstGeom prst="rect">
            <a:avLst/>
          </a:prstGeom>
        </p:spPr>
      </p:pic>
    </p:spTree>
    <p:extLst>
      <p:ext uri="{BB962C8B-B14F-4D97-AF65-F5344CB8AC3E}">
        <p14:creationId xmlns:p14="http://schemas.microsoft.com/office/powerpoint/2010/main" val="42628743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l"/>
            <a:r>
              <a:rPr lang="en-US" sz="3200" b="1" i="0" dirty="0">
                <a:solidFill>
                  <a:srgbClr val="25265E"/>
                </a:solidFill>
                <a:effectLst/>
                <a:latin typeface="euclid_circular_a"/>
              </a:rPr>
              <a:t>Skewed Binary Tree</a:t>
            </a:r>
          </a:p>
          <a:p>
            <a:pPr algn="just"/>
            <a:r>
              <a:rPr lang="en-US" sz="2400" b="0" i="0" dirty="0">
                <a:effectLst/>
                <a:latin typeface="euclid_circular_a"/>
              </a:rPr>
              <a:t>A skewed binary tree is a pathological/degenerate tree in which the tree is either dominated by the left nodes or the right nodes. Thus, there are two types of skewed binary tree: </a:t>
            </a:r>
            <a:r>
              <a:rPr lang="en-US" sz="2400" b="1" i="0" dirty="0">
                <a:effectLst/>
                <a:latin typeface="euclid_circular_a"/>
              </a:rPr>
              <a:t>left-skewed binary tree</a:t>
            </a:r>
            <a:r>
              <a:rPr lang="en-US" sz="2400" b="0" i="0" dirty="0">
                <a:effectLst/>
                <a:latin typeface="euclid_circular_a"/>
              </a:rPr>
              <a:t> and </a:t>
            </a:r>
            <a:r>
              <a:rPr lang="en-US" sz="2400" b="1" i="0" dirty="0">
                <a:effectLst/>
                <a:latin typeface="euclid_circular_a"/>
              </a:rPr>
              <a:t>right-skewed binary tree</a:t>
            </a:r>
            <a:r>
              <a:rPr lang="en-US" sz="2400" b="0" i="0" dirty="0">
                <a:effectLst/>
                <a:latin typeface="euclid_circular_a"/>
              </a:rPr>
              <a:t>.</a:t>
            </a: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785DB4EB-0D6F-4431-B5CB-E5DDD20B33A8}"/>
              </a:ext>
            </a:extLst>
          </p:cNvPr>
          <p:cNvPicPr>
            <a:picLocks noChangeAspect="1"/>
          </p:cNvPicPr>
          <p:nvPr/>
        </p:nvPicPr>
        <p:blipFill rotWithShape="1">
          <a:blip r:embed="rId2">
            <a:extLst>
              <a:ext uri="{28A0092B-C50C-407E-A947-70E740481C1C}">
                <a14:useLocalDpi xmlns:a14="http://schemas.microsoft.com/office/drawing/2010/main" val="0"/>
              </a:ext>
            </a:extLst>
          </a:blip>
          <a:srcRect l="52368" t="47678" r="26184" b="25987"/>
          <a:stretch/>
        </p:blipFill>
        <p:spPr>
          <a:xfrm>
            <a:off x="3946357" y="3469426"/>
            <a:ext cx="4604085" cy="3043500"/>
          </a:xfrm>
          <a:prstGeom prst="rect">
            <a:avLst/>
          </a:prstGeom>
        </p:spPr>
      </p:pic>
    </p:spTree>
    <p:extLst>
      <p:ext uri="{BB962C8B-B14F-4D97-AF65-F5344CB8AC3E}">
        <p14:creationId xmlns:p14="http://schemas.microsoft.com/office/powerpoint/2010/main" val="16845139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l"/>
            <a:r>
              <a:rPr lang="en-US" sz="3200" b="1" i="0" dirty="0">
                <a:solidFill>
                  <a:srgbClr val="25265E"/>
                </a:solidFill>
                <a:effectLst/>
                <a:latin typeface="euclid_circular_a"/>
              </a:rPr>
              <a:t>Balanced Binary Tree</a:t>
            </a:r>
          </a:p>
          <a:p>
            <a:pPr algn="l"/>
            <a:r>
              <a:rPr lang="en-US" sz="2400" b="0" i="0" dirty="0">
                <a:effectLst/>
                <a:latin typeface="euclid_circular_a"/>
              </a:rPr>
              <a:t>It is a type of binary tree in which the difference between the left and the right subtree for each node is either 0 or 1.</a:t>
            </a: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990F1E9F-E2FC-45B7-BB33-59EED022C234}"/>
              </a:ext>
            </a:extLst>
          </p:cNvPr>
          <p:cNvPicPr>
            <a:picLocks noChangeAspect="1"/>
          </p:cNvPicPr>
          <p:nvPr/>
        </p:nvPicPr>
        <p:blipFill rotWithShape="1">
          <a:blip r:embed="rId2">
            <a:extLst>
              <a:ext uri="{28A0092B-C50C-407E-A947-70E740481C1C}">
                <a14:useLocalDpi xmlns:a14="http://schemas.microsoft.com/office/drawing/2010/main" val="0"/>
              </a:ext>
            </a:extLst>
          </a:blip>
          <a:srcRect l="51250" t="43218" r="25000" b="17921"/>
          <a:stretch/>
        </p:blipFill>
        <p:spPr>
          <a:xfrm>
            <a:off x="6553199" y="3052686"/>
            <a:ext cx="4191001" cy="3691795"/>
          </a:xfrm>
          <a:prstGeom prst="rect">
            <a:avLst/>
          </a:prstGeom>
        </p:spPr>
      </p:pic>
    </p:spTree>
    <p:extLst>
      <p:ext uri="{BB962C8B-B14F-4D97-AF65-F5344CB8AC3E}">
        <p14:creationId xmlns:p14="http://schemas.microsoft.com/office/powerpoint/2010/main" val="3385747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l"/>
            <a:r>
              <a:rPr lang="en-US" sz="3200" b="1" i="0" dirty="0">
                <a:solidFill>
                  <a:srgbClr val="25265E"/>
                </a:solidFill>
                <a:effectLst/>
                <a:latin typeface="euclid_circular_a"/>
              </a:rPr>
              <a:t>Balanced Binary Tree</a:t>
            </a:r>
          </a:p>
          <a:p>
            <a:pPr algn="l"/>
            <a:r>
              <a:rPr lang="en-US" sz="2400" b="0" i="0" dirty="0">
                <a:effectLst/>
                <a:latin typeface="euclid_circular_a"/>
              </a:rPr>
              <a:t>It is a type of binary tree in which the difference between the left and the right subtree for each node is either 0 or 1.</a:t>
            </a: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990F1E9F-E2FC-45B7-BB33-59EED022C234}"/>
              </a:ext>
            </a:extLst>
          </p:cNvPr>
          <p:cNvPicPr>
            <a:picLocks noChangeAspect="1"/>
          </p:cNvPicPr>
          <p:nvPr/>
        </p:nvPicPr>
        <p:blipFill rotWithShape="1">
          <a:blip r:embed="rId2">
            <a:extLst>
              <a:ext uri="{28A0092B-C50C-407E-A947-70E740481C1C}">
                <a14:useLocalDpi xmlns:a14="http://schemas.microsoft.com/office/drawing/2010/main" val="0"/>
              </a:ext>
            </a:extLst>
          </a:blip>
          <a:srcRect l="51250" t="43218" r="25000" b="17921"/>
          <a:stretch/>
        </p:blipFill>
        <p:spPr>
          <a:xfrm>
            <a:off x="6553199" y="3052686"/>
            <a:ext cx="4191001" cy="3691795"/>
          </a:xfrm>
          <a:prstGeom prst="rect">
            <a:avLst/>
          </a:prstGeom>
        </p:spPr>
      </p:pic>
    </p:spTree>
    <p:extLst>
      <p:ext uri="{BB962C8B-B14F-4D97-AF65-F5344CB8AC3E}">
        <p14:creationId xmlns:p14="http://schemas.microsoft.com/office/powerpoint/2010/main" val="24052168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910304"/>
            <a:ext cx="10818827" cy="4793225"/>
          </a:xfrm>
        </p:spPr>
        <p:txBody>
          <a:bodyPr>
            <a:normAutofit/>
          </a:bodyPr>
          <a:lstStyle/>
          <a:p>
            <a:pPr algn="l"/>
            <a:r>
              <a:rPr lang="en-US" sz="3200" b="1" i="0" dirty="0">
                <a:solidFill>
                  <a:srgbClr val="25265E"/>
                </a:solidFill>
                <a:effectLst/>
                <a:latin typeface="euclid_circular_a"/>
              </a:rPr>
              <a:t>Binary Tree Representation</a:t>
            </a:r>
          </a:p>
          <a:p>
            <a:pPr algn="l"/>
            <a:r>
              <a:rPr lang="en-US" sz="2400" dirty="0">
                <a:latin typeface="euclid_circular_a"/>
              </a:rPr>
              <a:t>Binary trees can be represented in two way:</a:t>
            </a:r>
          </a:p>
          <a:p>
            <a:pPr marL="457200" indent="-457200" algn="l">
              <a:lnSpc>
                <a:spcPct val="150000"/>
              </a:lnSpc>
              <a:buFont typeface="+mj-lt"/>
              <a:buAutoNum type="arabicPeriod"/>
            </a:pPr>
            <a:r>
              <a:rPr lang="en-US" sz="2400" dirty="0">
                <a:latin typeface="euclid_circular_a"/>
              </a:rPr>
              <a:t>Dynamic Node Representation (Linked List Representation).</a:t>
            </a:r>
          </a:p>
          <a:p>
            <a:pPr marL="457200" indent="-457200" algn="l">
              <a:lnSpc>
                <a:spcPct val="150000"/>
              </a:lnSpc>
              <a:buFont typeface="+mj-lt"/>
              <a:buAutoNum type="arabicPeriod"/>
            </a:pPr>
            <a:r>
              <a:rPr lang="en-US" sz="2400" dirty="0">
                <a:latin typeface="euclid_circular_a"/>
              </a:rPr>
              <a:t>Array Representation (Sequential Representation).</a:t>
            </a: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Tree>
    <p:extLst>
      <p:ext uri="{BB962C8B-B14F-4D97-AF65-F5344CB8AC3E}">
        <p14:creationId xmlns:p14="http://schemas.microsoft.com/office/powerpoint/2010/main" val="3800802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TERMINOLOGIES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681699"/>
            <a:ext cx="10818827" cy="4793225"/>
          </a:xfrm>
        </p:spPr>
        <p:txBody>
          <a:bodyPr>
            <a:noAutofit/>
          </a:bodyPr>
          <a:lstStyle/>
          <a:p>
            <a:pPr marL="180975" indent="-180975" fontAlgn="base">
              <a:lnSpc>
                <a:spcPct val="140000"/>
              </a:lnSpc>
              <a:spcBef>
                <a:spcPts val="200"/>
              </a:spcBef>
              <a:buClr>
                <a:srgbClr val="C00000"/>
              </a:buClr>
              <a:buFont typeface="Arial" panose="020B0604020202020204" pitchFamily="34" charset="0"/>
              <a:buChar char="•"/>
              <a:tabLst>
                <a:tab pos="265113" algn="l"/>
              </a:tabLst>
            </a:pPr>
            <a:r>
              <a:rPr lang="en-US" dirty="0"/>
              <a:t>M is the </a:t>
            </a:r>
            <a:r>
              <a:rPr lang="en-US" b="1" dirty="0">
                <a:solidFill>
                  <a:srgbClr val="FF0000"/>
                </a:solidFill>
              </a:rPr>
              <a:t>root</a:t>
            </a:r>
            <a:r>
              <a:rPr lang="en-US" dirty="0"/>
              <a:t> of this tree</a:t>
            </a:r>
          </a:p>
          <a:p>
            <a:pPr marL="180975" indent="-180975" fontAlgn="base">
              <a:lnSpc>
                <a:spcPct val="140000"/>
              </a:lnSpc>
              <a:spcBef>
                <a:spcPts val="200"/>
              </a:spcBef>
              <a:buClr>
                <a:srgbClr val="C00000"/>
              </a:buClr>
              <a:buFont typeface="Arial" panose="020B0604020202020204" pitchFamily="34" charset="0"/>
              <a:buChar char="•"/>
              <a:tabLst>
                <a:tab pos="265113" algn="l"/>
              </a:tabLst>
            </a:pPr>
            <a:r>
              <a:rPr lang="en-US" dirty="0"/>
              <a:t>G is the </a:t>
            </a:r>
            <a:r>
              <a:rPr lang="en-US" b="1" dirty="0">
                <a:solidFill>
                  <a:srgbClr val="FF0000"/>
                </a:solidFill>
              </a:rPr>
              <a:t>root</a:t>
            </a:r>
            <a:r>
              <a:rPr lang="en-US" dirty="0"/>
              <a:t> of the </a:t>
            </a:r>
            <a:r>
              <a:rPr lang="en-US" b="1" dirty="0">
                <a:solidFill>
                  <a:srgbClr val="FF0000"/>
                </a:solidFill>
              </a:rPr>
              <a:t>left subtree </a:t>
            </a:r>
            <a:r>
              <a:rPr lang="en-US" dirty="0"/>
              <a:t>of M</a:t>
            </a:r>
          </a:p>
          <a:p>
            <a:pPr marL="180975" indent="-180975" fontAlgn="base">
              <a:lnSpc>
                <a:spcPct val="140000"/>
              </a:lnSpc>
              <a:spcBef>
                <a:spcPts val="200"/>
              </a:spcBef>
              <a:buClr>
                <a:srgbClr val="C00000"/>
              </a:buClr>
              <a:buFont typeface="Arial" panose="020B0604020202020204" pitchFamily="34" charset="0"/>
              <a:buChar char="•"/>
              <a:tabLst>
                <a:tab pos="265113" algn="l"/>
              </a:tabLst>
            </a:pPr>
            <a:r>
              <a:rPr lang="en-US" dirty="0"/>
              <a:t>B, H, J, N and S are </a:t>
            </a:r>
            <a:r>
              <a:rPr lang="en-US" b="1" dirty="0">
                <a:solidFill>
                  <a:srgbClr val="FF0000"/>
                </a:solidFill>
              </a:rPr>
              <a:t>leaves</a:t>
            </a:r>
          </a:p>
          <a:p>
            <a:pPr marL="180975" indent="-180975" fontAlgn="base">
              <a:lnSpc>
                <a:spcPct val="140000"/>
              </a:lnSpc>
              <a:spcBef>
                <a:spcPts val="200"/>
              </a:spcBef>
              <a:buClr>
                <a:srgbClr val="C00000"/>
              </a:buClr>
              <a:buFont typeface="Arial" panose="020B0604020202020204" pitchFamily="34" charset="0"/>
              <a:buChar char="•"/>
              <a:tabLst>
                <a:tab pos="265113" algn="l"/>
              </a:tabLst>
            </a:pPr>
            <a:r>
              <a:rPr lang="en-US" dirty="0"/>
              <a:t>N is the </a:t>
            </a:r>
            <a:r>
              <a:rPr lang="en-US" b="1" dirty="0">
                <a:solidFill>
                  <a:srgbClr val="FF0000"/>
                </a:solidFill>
              </a:rPr>
              <a:t>left child </a:t>
            </a:r>
            <a:r>
              <a:rPr lang="en-US" dirty="0"/>
              <a:t>of P,  S is the </a:t>
            </a:r>
            <a:r>
              <a:rPr lang="en-US" b="1" dirty="0">
                <a:solidFill>
                  <a:srgbClr val="FF0000"/>
                </a:solidFill>
              </a:rPr>
              <a:t>right child</a:t>
            </a:r>
          </a:p>
          <a:p>
            <a:pPr marL="180975" indent="-180975" fontAlgn="base">
              <a:lnSpc>
                <a:spcPct val="140000"/>
              </a:lnSpc>
              <a:spcBef>
                <a:spcPts val="200"/>
              </a:spcBef>
              <a:buClr>
                <a:srgbClr val="C00000"/>
              </a:buClr>
              <a:buFont typeface="Arial" panose="020B0604020202020204" pitchFamily="34" charset="0"/>
              <a:buChar char="•"/>
              <a:tabLst>
                <a:tab pos="265113" algn="l"/>
              </a:tabLst>
            </a:pPr>
            <a:r>
              <a:rPr lang="en-US" dirty="0"/>
              <a:t>P is the </a:t>
            </a:r>
            <a:r>
              <a:rPr lang="en-US" b="1" dirty="0">
                <a:solidFill>
                  <a:srgbClr val="FF0000"/>
                </a:solidFill>
              </a:rPr>
              <a:t>parent</a:t>
            </a:r>
            <a:r>
              <a:rPr lang="en-US" dirty="0"/>
              <a:t> of N</a:t>
            </a:r>
          </a:p>
          <a:p>
            <a:pPr marL="180975" indent="-180975" fontAlgn="base">
              <a:lnSpc>
                <a:spcPct val="140000"/>
              </a:lnSpc>
              <a:spcBef>
                <a:spcPts val="200"/>
              </a:spcBef>
              <a:buClr>
                <a:srgbClr val="C00000"/>
              </a:buClr>
              <a:buFont typeface="Arial" panose="020B0604020202020204" pitchFamily="34" charset="0"/>
              <a:buChar char="•"/>
              <a:tabLst>
                <a:tab pos="265113" algn="l"/>
              </a:tabLst>
            </a:pPr>
            <a:r>
              <a:rPr lang="en-US" dirty="0"/>
              <a:t>M and G are </a:t>
            </a:r>
            <a:r>
              <a:rPr lang="en-US" b="1" dirty="0">
                <a:solidFill>
                  <a:srgbClr val="FF0000"/>
                </a:solidFill>
              </a:rPr>
              <a:t>ancestors</a:t>
            </a:r>
            <a:r>
              <a:rPr lang="en-US" dirty="0"/>
              <a:t> of D</a:t>
            </a:r>
          </a:p>
          <a:p>
            <a:pPr marL="180975" indent="-180975" fontAlgn="base">
              <a:lnSpc>
                <a:spcPct val="140000"/>
              </a:lnSpc>
              <a:spcBef>
                <a:spcPts val="200"/>
              </a:spcBef>
              <a:buClr>
                <a:srgbClr val="C00000"/>
              </a:buClr>
              <a:buFont typeface="Arial" panose="020B0604020202020204" pitchFamily="34" charset="0"/>
              <a:buChar char="•"/>
              <a:tabLst>
                <a:tab pos="265113" algn="l"/>
              </a:tabLst>
            </a:pPr>
            <a:r>
              <a:rPr lang="en-US" dirty="0"/>
              <a:t>P, N and S are </a:t>
            </a:r>
            <a:r>
              <a:rPr lang="en-US" b="1" dirty="0">
                <a:solidFill>
                  <a:srgbClr val="FF0000"/>
                </a:solidFill>
              </a:rPr>
              <a:t>descendants</a:t>
            </a:r>
            <a:r>
              <a:rPr lang="en-US" dirty="0"/>
              <a:t> of W</a:t>
            </a:r>
          </a:p>
          <a:p>
            <a:pPr marL="180975" indent="-180975" fontAlgn="base">
              <a:lnSpc>
                <a:spcPct val="140000"/>
              </a:lnSpc>
              <a:spcBef>
                <a:spcPts val="200"/>
              </a:spcBef>
              <a:buClr>
                <a:srgbClr val="C00000"/>
              </a:buClr>
              <a:buFont typeface="Arial" panose="020B0604020202020204" pitchFamily="34" charset="0"/>
              <a:buChar char="•"/>
              <a:tabLst>
                <a:tab pos="265113" algn="l"/>
              </a:tabLst>
            </a:pPr>
            <a:r>
              <a:rPr lang="en-US" dirty="0"/>
              <a:t>Node J is at </a:t>
            </a:r>
            <a:r>
              <a:rPr lang="en-US" b="1" dirty="0">
                <a:solidFill>
                  <a:srgbClr val="FF0000"/>
                </a:solidFill>
              </a:rPr>
              <a:t>depth</a:t>
            </a:r>
            <a:r>
              <a:rPr lang="en-US" dirty="0"/>
              <a:t> 2 (i.e </a:t>
            </a:r>
            <a:r>
              <a:rPr lang="en-US" b="1" dirty="0">
                <a:solidFill>
                  <a:srgbClr val="FF0000"/>
                </a:solidFill>
              </a:rPr>
              <a:t>depth</a:t>
            </a:r>
            <a:r>
              <a:rPr lang="en-US" dirty="0"/>
              <a:t> = length of path from node to that node = number of edges)</a:t>
            </a:r>
          </a:p>
          <a:p>
            <a:pPr marL="180975" indent="-180975" fontAlgn="base">
              <a:lnSpc>
                <a:spcPct val="140000"/>
              </a:lnSpc>
              <a:spcBef>
                <a:spcPts val="200"/>
              </a:spcBef>
              <a:buClr>
                <a:srgbClr val="C00000"/>
              </a:buClr>
              <a:buFont typeface="Arial" panose="020B0604020202020204" pitchFamily="34" charset="0"/>
              <a:buChar char="•"/>
              <a:tabLst>
                <a:tab pos="265113" algn="l"/>
              </a:tabLst>
            </a:pPr>
            <a:r>
              <a:rPr lang="en-US" dirty="0"/>
              <a:t>Node W is at </a:t>
            </a:r>
            <a:r>
              <a:rPr lang="en-US" b="1" dirty="0">
                <a:solidFill>
                  <a:srgbClr val="FF0000"/>
                </a:solidFill>
              </a:rPr>
              <a:t>height</a:t>
            </a:r>
            <a:r>
              <a:rPr lang="en-US" dirty="0"/>
              <a:t> 2 (i.e </a:t>
            </a:r>
            <a:r>
              <a:rPr lang="en-US" b="1" dirty="0">
                <a:solidFill>
                  <a:srgbClr val="FF0000"/>
                </a:solidFill>
              </a:rPr>
              <a:t>height</a:t>
            </a:r>
            <a:r>
              <a:rPr lang="en-US" dirty="0"/>
              <a:t> = length of longest path from that node to leaf node)</a:t>
            </a:r>
          </a:p>
        </p:txBody>
      </p:sp>
      <p:grpSp>
        <p:nvGrpSpPr>
          <p:cNvPr id="50" name="Group 49">
            <a:extLst>
              <a:ext uri="{FF2B5EF4-FFF2-40B4-BE49-F238E27FC236}">
                <a16:creationId xmlns:a16="http://schemas.microsoft.com/office/drawing/2014/main" id="{9070B83D-1A52-476C-84A9-3FC9C4CC60B7}"/>
              </a:ext>
            </a:extLst>
          </p:cNvPr>
          <p:cNvGrpSpPr/>
          <p:nvPr/>
        </p:nvGrpSpPr>
        <p:grpSpPr>
          <a:xfrm>
            <a:off x="7353180" y="1395184"/>
            <a:ext cx="4333365" cy="3993470"/>
            <a:chOff x="2044638" y="2050516"/>
            <a:chExt cx="4333365" cy="3993470"/>
          </a:xfrm>
        </p:grpSpPr>
        <p:sp>
          <p:nvSpPr>
            <p:cNvPr id="21" name="Oval 20">
              <a:extLst>
                <a:ext uri="{FF2B5EF4-FFF2-40B4-BE49-F238E27FC236}">
                  <a16:creationId xmlns:a16="http://schemas.microsoft.com/office/drawing/2014/main" id="{CC244702-2F25-4B35-A1A6-616554FE9AEB}"/>
                </a:ext>
              </a:extLst>
            </p:cNvPr>
            <p:cNvSpPr/>
            <p:nvPr/>
          </p:nvSpPr>
          <p:spPr>
            <a:xfrm>
              <a:off x="3680269" y="2971800"/>
              <a:ext cx="609600" cy="609600"/>
            </a:xfrm>
            <a:prstGeom prst="ellipse">
              <a:avLst/>
            </a:prstGeom>
            <a:solidFill>
              <a:schemeClr val="accent1">
                <a:lumMod val="40000"/>
                <a:lumOff val="60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Black" panose="020B0A04020102020204" pitchFamily="34" charset="0"/>
                </a:rPr>
                <a:t>G</a:t>
              </a:r>
              <a:endParaRPr lang="en-PK" sz="2800" dirty="0">
                <a:solidFill>
                  <a:schemeClr val="tx1"/>
                </a:solidFill>
                <a:latin typeface="Arial Black" panose="020B0A04020102020204" pitchFamily="34" charset="0"/>
              </a:endParaRPr>
            </a:p>
          </p:txBody>
        </p:sp>
        <p:grpSp>
          <p:nvGrpSpPr>
            <p:cNvPr id="49" name="Group 48">
              <a:extLst>
                <a:ext uri="{FF2B5EF4-FFF2-40B4-BE49-F238E27FC236}">
                  <a16:creationId xmlns:a16="http://schemas.microsoft.com/office/drawing/2014/main" id="{D38FDB8B-C082-4684-A7F9-21863631C60E}"/>
                </a:ext>
              </a:extLst>
            </p:cNvPr>
            <p:cNvGrpSpPr/>
            <p:nvPr/>
          </p:nvGrpSpPr>
          <p:grpSpPr>
            <a:xfrm>
              <a:off x="2044638" y="2050516"/>
              <a:ext cx="4333365" cy="3993470"/>
              <a:chOff x="2044638" y="2050516"/>
              <a:chExt cx="4333365" cy="3993470"/>
            </a:xfrm>
          </p:grpSpPr>
          <p:cxnSp>
            <p:nvCxnSpPr>
              <p:cNvPr id="25" name="Straight Connector 24">
                <a:extLst>
                  <a:ext uri="{FF2B5EF4-FFF2-40B4-BE49-F238E27FC236}">
                    <a16:creationId xmlns:a16="http://schemas.microsoft.com/office/drawing/2014/main" id="{95C3BB15-70F6-4C87-A99A-720E9702BE31}"/>
                  </a:ext>
                </a:extLst>
              </p:cNvPr>
              <p:cNvCxnSpPr>
                <a:stCxn id="23" idx="3"/>
                <a:endCxn id="21" idx="7"/>
              </p:cNvCxnSpPr>
              <p:nvPr/>
            </p:nvCxnSpPr>
            <p:spPr>
              <a:xfrm flipH="1">
                <a:off x="4200595" y="2570842"/>
                <a:ext cx="620318" cy="490232"/>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EEA27A67-0AF0-4A38-928C-8183C6D5B56E}"/>
                  </a:ext>
                </a:extLst>
              </p:cNvPr>
              <p:cNvCxnSpPr>
                <a:cxnSpLocks/>
              </p:cNvCxnSpPr>
              <p:nvPr/>
            </p:nvCxnSpPr>
            <p:spPr>
              <a:xfrm flipH="1">
                <a:off x="3167289" y="3483076"/>
                <a:ext cx="609600" cy="764654"/>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18EFA9A4-E137-4BB9-ACFB-40C23DBE0ED4}"/>
                  </a:ext>
                </a:extLst>
              </p:cNvPr>
              <p:cNvCxnSpPr>
                <a:cxnSpLocks/>
              </p:cNvCxnSpPr>
              <p:nvPr/>
            </p:nvCxnSpPr>
            <p:spPr>
              <a:xfrm flipH="1">
                <a:off x="2435638" y="4773169"/>
                <a:ext cx="473909" cy="695274"/>
              </a:xfrm>
              <a:prstGeom prst="line">
                <a:avLst/>
              </a:prstGeom>
              <a:ln w="381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B37BBF59-68EF-46E9-A16B-C8E0B821B2A2}"/>
                  </a:ext>
                </a:extLst>
              </p:cNvPr>
              <p:cNvCxnSpPr>
                <a:cxnSpLocks/>
              </p:cNvCxnSpPr>
              <p:nvPr/>
            </p:nvCxnSpPr>
            <p:spPr>
              <a:xfrm>
                <a:off x="3188795" y="4773169"/>
                <a:ext cx="223504" cy="816441"/>
              </a:xfrm>
              <a:prstGeom prst="line">
                <a:avLst/>
              </a:prstGeom>
              <a:ln w="381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99EA5419-FA20-4D1B-9AC1-7768F15925DB}"/>
                  </a:ext>
                </a:extLst>
              </p:cNvPr>
              <p:cNvCxnSpPr>
                <a:cxnSpLocks/>
              </p:cNvCxnSpPr>
              <p:nvPr/>
            </p:nvCxnSpPr>
            <p:spPr>
              <a:xfrm>
                <a:off x="4147541" y="3521232"/>
                <a:ext cx="363213" cy="755604"/>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5A55D470-DCB3-407B-A1B4-60F0A018A01F}"/>
                  </a:ext>
                </a:extLst>
              </p:cNvPr>
              <p:cNvCxnSpPr>
                <a:cxnSpLocks/>
                <a:stCxn id="23" idx="5"/>
                <a:endCxn id="19" idx="1"/>
              </p:cNvCxnSpPr>
              <p:nvPr/>
            </p:nvCxnSpPr>
            <p:spPr>
              <a:xfrm>
                <a:off x="5251965" y="2570842"/>
                <a:ext cx="552282" cy="490232"/>
              </a:xfrm>
              <a:prstGeom prst="line">
                <a:avLst/>
              </a:prstGeom>
              <a:ln w="3810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4C5DEFED-BB07-4B24-8F44-42C1CAD8112F}"/>
                  </a:ext>
                </a:extLst>
              </p:cNvPr>
              <p:cNvCxnSpPr>
                <a:cxnSpLocks/>
              </p:cNvCxnSpPr>
              <p:nvPr/>
            </p:nvCxnSpPr>
            <p:spPr>
              <a:xfrm flipH="1">
                <a:off x="5542711" y="3462940"/>
                <a:ext cx="439914" cy="886968"/>
              </a:xfrm>
              <a:prstGeom prst="line">
                <a:avLst/>
              </a:prstGeom>
              <a:ln w="381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471B55FA-F037-48DD-85AE-5E51436B966D}"/>
                  </a:ext>
                </a:extLst>
              </p:cNvPr>
              <p:cNvCxnSpPr>
                <a:cxnSpLocks/>
              </p:cNvCxnSpPr>
              <p:nvPr/>
            </p:nvCxnSpPr>
            <p:spPr>
              <a:xfrm flipH="1">
                <a:off x="4987278" y="4791051"/>
                <a:ext cx="473909" cy="695274"/>
              </a:xfrm>
              <a:prstGeom prst="line">
                <a:avLst/>
              </a:prstGeom>
              <a:ln w="38100"/>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776981B5-935D-42A6-A8F2-8B77F8E44CB4}"/>
                  </a:ext>
                </a:extLst>
              </p:cNvPr>
              <p:cNvCxnSpPr>
                <a:cxnSpLocks/>
              </p:cNvCxnSpPr>
              <p:nvPr/>
            </p:nvCxnSpPr>
            <p:spPr>
              <a:xfrm>
                <a:off x="5723389" y="4738598"/>
                <a:ext cx="223504" cy="816441"/>
              </a:xfrm>
              <a:prstGeom prst="line">
                <a:avLst/>
              </a:prstGeom>
              <a:ln w="38100"/>
            </p:spPr>
            <p:style>
              <a:lnRef idx="1">
                <a:schemeClr val="dk1"/>
              </a:lnRef>
              <a:fillRef idx="0">
                <a:schemeClr val="dk1"/>
              </a:fillRef>
              <a:effectRef idx="0">
                <a:schemeClr val="dk1"/>
              </a:effectRef>
              <a:fontRef idx="minor">
                <a:schemeClr val="tx1"/>
              </a:fontRef>
            </p:style>
          </p:cxn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sz="2800">
                  <a:latin typeface="Arial Black" panose="020B0A04020102020204" pitchFamily="34" charset="0"/>
                </a:endParaRPr>
              </a:p>
            </p:txBody>
          </p:sp>
          <p:sp>
            <p:nvSpPr>
              <p:cNvPr id="5" name="Oval 4">
                <a:extLst>
                  <a:ext uri="{FF2B5EF4-FFF2-40B4-BE49-F238E27FC236}">
                    <a16:creationId xmlns:a16="http://schemas.microsoft.com/office/drawing/2014/main" id="{B3A050A0-5549-463E-BDDB-82447BD71F59}"/>
                  </a:ext>
                </a:extLst>
              </p:cNvPr>
              <p:cNvSpPr/>
              <p:nvPr/>
            </p:nvSpPr>
            <p:spPr>
              <a:xfrm>
                <a:off x="3172278" y="5363911"/>
                <a:ext cx="609600" cy="609600"/>
              </a:xfrm>
              <a:prstGeom prst="ellipse">
                <a:avLst/>
              </a:prstGeom>
              <a:solidFill>
                <a:schemeClr val="accent1">
                  <a:lumMod val="40000"/>
                  <a:lumOff val="60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Black" panose="020B0A04020102020204" pitchFamily="34" charset="0"/>
                  </a:rPr>
                  <a:t>H</a:t>
                </a:r>
                <a:endParaRPr lang="en-PK" sz="2800" dirty="0">
                  <a:solidFill>
                    <a:schemeClr val="tx1"/>
                  </a:solidFill>
                  <a:latin typeface="Arial Black" panose="020B0A04020102020204" pitchFamily="34" charset="0"/>
                </a:endParaRPr>
              </a:p>
            </p:txBody>
          </p:sp>
          <p:sp>
            <p:nvSpPr>
              <p:cNvPr id="7" name="Oval 6">
                <a:extLst>
                  <a:ext uri="{FF2B5EF4-FFF2-40B4-BE49-F238E27FC236}">
                    <a16:creationId xmlns:a16="http://schemas.microsoft.com/office/drawing/2014/main" id="{206DE47C-C6EF-44DF-BD94-17B4FDDE4A41}"/>
                  </a:ext>
                </a:extLst>
              </p:cNvPr>
              <p:cNvSpPr/>
              <p:nvPr/>
            </p:nvSpPr>
            <p:spPr>
              <a:xfrm>
                <a:off x="2044638" y="5377434"/>
                <a:ext cx="609600" cy="609600"/>
              </a:xfrm>
              <a:prstGeom prst="ellipse">
                <a:avLst/>
              </a:prstGeom>
              <a:solidFill>
                <a:schemeClr val="accent1">
                  <a:lumMod val="40000"/>
                  <a:lumOff val="60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Black" panose="020B0A04020102020204" pitchFamily="34" charset="0"/>
                  </a:rPr>
                  <a:t>B</a:t>
                </a:r>
                <a:endParaRPr lang="en-PK" sz="2800" dirty="0">
                  <a:solidFill>
                    <a:schemeClr val="tx1"/>
                  </a:solidFill>
                  <a:latin typeface="Arial Black" panose="020B0A04020102020204" pitchFamily="34" charset="0"/>
                </a:endParaRPr>
              </a:p>
            </p:txBody>
          </p:sp>
          <p:sp>
            <p:nvSpPr>
              <p:cNvPr id="9" name="Oval 8">
                <a:extLst>
                  <a:ext uri="{FF2B5EF4-FFF2-40B4-BE49-F238E27FC236}">
                    <a16:creationId xmlns:a16="http://schemas.microsoft.com/office/drawing/2014/main" id="{76F2A26D-8861-4EE2-96DF-1E71185864D2}"/>
                  </a:ext>
                </a:extLst>
              </p:cNvPr>
              <p:cNvSpPr/>
              <p:nvPr/>
            </p:nvSpPr>
            <p:spPr>
              <a:xfrm>
                <a:off x="4259008" y="4247730"/>
                <a:ext cx="609600" cy="609600"/>
              </a:xfrm>
              <a:prstGeom prst="ellipse">
                <a:avLst/>
              </a:prstGeom>
              <a:solidFill>
                <a:schemeClr val="accent1">
                  <a:lumMod val="40000"/>
                  <a:lumOff val="60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Black" panose="020B0A04020102020204" pitchFamily="34" charset="0"/>
                  </a:rPr>
                  <a:t>J</a:t>
                </a:r>
                <a:endParaRPr lang="en-PK" sz="2800" dirty="0">
                  <a:solidFill>
                    <a:schemeClr val="tx1"/>
                  </a:solidFill>
                  <a:latin typeface="Arial Black" panose="020B0A04020102020204" pitchFamily="34" charset="0"/>
                </a:endParaRPr>
              </a:p>
            </p:txBody>
          </p:sp>
          <p:sp>
            <p:nvSpPr>
              <p:cNvPr id="11" name="Oval 10">
                <a:extLst>
                  <a:ext uri="{FF2B5EF4-FFF2-40B4-BE49-F238E27FC236}">
                    <a16:creationId xmlns:a16="http://schemas.microsoft.com/office/drawing/2014/main" id="{03CFDECF-801F-496A-9992-EE7D1D2AA276}"/>
                  </a:ext>
                </a:extLst>
              </p:cNvPr>
              <p:cNvSpPr/>
              <p:nvPr/>
            </p:nvSpPr>
            <p:spPr>
              <a:xfrm>
                <a:off x="2728259" y="4210243"/>
                <a:ext cx="609600" cy="609600"/>
              </a:xfrm>
              <a:prstGeom prst="ellipse">
                <a:avLst/>
              </a:prstGeom>
              <a:solidFill>
                <a:schemeClr val="accent1">
                  <a:lumMod val="40000"/>
                  <a:lumOff val="60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Black" panose="020B0A04020102020204" pitchFamily="34" charset="0"/>
                  </a:rPr>
                  <a:t>D</a:t>
                </a:r>
                <a:endParaRPr lang="en-PK" sz="2800" dirty="0">
                  <a:solidFill>
                    <a:schemeClr val="tx1"/>
                  </a:solidFill>
                  <a:latin typeface="Arial Black" panose="020B0A04020102020204" pitchFamily="34" charset="0"/>
                </a:endParaRPr>
              </a:p>
            </p:txBody>
          </p:sp>
          <p:sp>
            <p:nvSpPr>
              <p:cNvPr id="13" name="Oval 12">
                <a:extLst>
                  <a:ext uri="{FF2B5EF4-FFF2-40B4-BE49-F238E27FC236}">
                    <a16:creationId xmlns:a16="http://schemas.microsoft.com/office/drawing/2014/main" id="{0ABC032B-8027-4065-9A80-7C639B26A9FB}"/>
                  </a:ext>
                </a:extLst>
              </p:cNvPr>
              <p:cNvSpPr/>
              <p:nvPr/>
            </p:nvSpPr>
            <p:spPr>
              <a:xfrm>
                <a:off x="5768403" y="5434386"/>
                <a:ext cx="609600" cy="609600"/>
              </a:xfrm>
              <a:prstGeom prst="ellipse">
                <a:avLst/>
              </a:prstGeom>
              <a:solidFill>
                <a:schemeClr val="accent1">
                  <a:lumMod val="40000"/>
                  <a:lumOff val="60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Black" panose="020B0A04020102020204" pitchFamily="34" charset="0"/>
                  </a:rPr>
                  <a:t>S</a:t>
                </a:r>
                <a:endParaRPr lang="en-PK" sz="2800" dirty="0">
                  <a:solidFill>
                    <a:schemeClr val="tx1"/>
                  </a:solidFill>
                  <a:latin typeface="Arial Black" panose="020B0A04020102020204" pitchFamily="34" charset="0"/>
                </a:endParaRPr>
              </a:p>
            </p:txBody>
          </p:sp>
          <p:sp>
            <p:nvSpPr>
              <p:cNvPr id="15" name="Oval 14">
                <a:extLst>
                  <a:ext uri="{FF2B5EF4-FFF2-40B4-BE49-F238E27FC236}">
                    <a16:creationId xmlns:a16="http://schemas.microsoft.com/office/drawing/2014/main" id="{C433A662-C07A-4FF4-90E1-E2C94A112B10}"/>
                  </a:ext>
                </a:extLst>
              </p:cNvPr>
              <p:cNvSpPr/>
              <p:nvPr/>
            </p:nvSpPr>
            <p:spPr>
              <a:xfrm>
                <a:off x="4692347" y="5434386"/>
                <a:ext cx="609600" cy="609600"/>
              </a:xfrm>
              <a:prstGeom prst="ellipse">
                <a:avLst/>
              </a:prstGeom>
              <a:solidFill>
                <a:schemeClr val="accent1">
                  <a:lumMod val="40000"/>
                  <a:lumOff val="60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Black" panose="020B0A04020102020204" pitchFamily="34" charset="0"/>
                  </a:rPr>
                  <a:t>N</a:t>
                </a:r>
                <a:endParaRPr lang="en-PK" sz="2800" dirty="0">
                  <a:solidFill>
                    <a:schemeClr val="tx1"/>
                  </a:solidFill>
                  <a:latin typeface="Arial Black" panose="020B0A04020102020204" pitchFamily="34" charset="0"/>
                </a:endParaRPr>
              </a:p>
            </p:txBody>
          </p:sp>
          <p:sp>
            <p:nvSpPr>
              <p:cNvPr id="17" name="Oval 16">
                <a:extLst>
                  <a:ext uri="{FF2B5EF4-FFF2-40B4-BE49-F238E27FC236}">
                    <a16:creationId xmlns:a16="http://schemas.microsoft.com/office/drawing/2014/main" id="{C9831391-274A-4BA5-83A0-9322BD711946}"/>
                  </a:ext>
                </a:extLst>
              </p:cNvPr>
              <p:cNvSpPr/>
              <p:nvPr/>
            </p:nvSpPr>
            <p:spPr>
              <a:xfrm>
                <a:off x="5269372" y="4247807"/>
                <a:ext cx="609600" cy="609600"/>
              </a:xfrm>
              <a:prstGeom prst="ellipse">
                <a:avLst/>
              </a:prstGeom>
              <a:solidFill>
                <a:schemeClr val="accent1">
                  <a:lumMod val="40000"/>
                  <a:lumOff val="60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Black" panose="020B0A04020102020204" pitchFamily="34" charset="0"/>
                  </a:rPr>
                  <a:t>P</a:t>
                </a:r>
                <a:endParaRPr lang="en-PK" sz="2800" dirty="0">
                  <a:solidFill>
                    <a:schemeClr val="tx1"/>
                  </a:solidFill>
                  <a:latin typeface="Arial Black" panose="020B0A04020102020204" pitchFamily="34" charset="0"/>
                </a:endParaRPr>
              </a:p>
            </p:txBody>
          </p:sp>
          <p:sp>
            <p:nvSpPr>
              <p:cNvPr id="19" name="Oval 18">
                <a:extLst>
                  <a:ext uri="{FF2B5EF4-FFF2-40B4-BE49-F238E27FC236}">
                    <a16:creationId xmlns:a16="http://schemas.microsoft.com/office/drawing/2014/main" id="{56D42C81-6F82-4670-B8D2-F10F43DB2E22}"/>
                  </a:ext>
                </a:extLst>
              </p:cNvPr>
              <p:cNvSpPr/>
              <p:nvPr/>
            </p:nvSpPr>
            <p:spPr>
              <a:xfrm>
                <a:off x="5714973" y="2971800"/>
                <a:ext cx="609600" cy="609600"/>
              </a:xfrm>
              <a:prstGeom prst="ellipse">
                <a:avLst/>
              </a:prstGeom>
              <a:solidFill>
                <a:schemeClr val="accent1">
                  <a:lumMod val="40000"/>
                  <a:lumOff val="60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Black" panose="020B0A04020102020204" pitchFamily="34" charset="0"/>
                  </a:rPr>
                  <a:t>W</a:t>
                </a:r>
                <a:endParaRPr lang="en-PK" sz="2800" dirty="0">
                  <a:solidFill>
                    <a:schemeClr val="tx1"/>
                  </a:solidFill>
                  <a:latin typeface="Arial Black" panose="020B0A04020102020204" pitchFamily="34" charset="0"/>
                </a:endParaRPr>
              </a:p>
            </p:txBody>
          </p:sp>
          <p:sp>
            <p:nvSpPr>
              <p:cNvPr id="23" name="Oval 22">
                <a:extLst>
                  <a:ext uri="{FF2B5EF4-FFF2-40B4-BE49-F238E27FC236}">
                    <a16:creationId xmlns:a16="http://schemas.microsoft.com/office/drawing/2014/main" id="{E0036BCA-F493-4901-B059-C66CD4242F4C}"/>
                  </a:ext>
                </a:extLst>
              </p:cNvPr>
              <p:cNvSpPr/>
              <p:nvPr/>
            </p:nvSpPr>
            <p:spPr>
              <a:xfrm>
                <a:off x="4731639" y="2050516"/>
                <a:ext cx="609600" cy="609600"/>
              </a:xfrm>
              <a:prstGeom prst="ellipse">
                <a:avLst/>
              </a:prstGeom>
              <a:solidFill>
                <a:schemeClr val="accent1">
                  <a:lumMod val="40000"/>
                  <a:lumOff val="60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Black" panose="020B0A04020102020204" pitchFamily="34" charset="0"/>
                  </a:rPr>
                  <a:t>M</a:t>
                </a:r>
                <a:endParaRPr lang="en-PK" sz="2800" dirty="0">
                  <a:solidFill>
                    <a:schemeClr val="tx1"/>
                  </a:solidFill>
                  <a:latin typeface="Arial Black" panose="020B0A04020102020204" pitchFamily="34" charset="0"/>
                </a:endParaRPr>
              </a:p>
            </p:txBody>
          </p:sp>
        </p:grpSp>
      </p:grpSp>
    </p:spTree>
    <p:extLst>
      <p:ext uri="{BB962C8B-B14F-4D97-AF65-F5344CB8AC3E}">
        <p14:creationId xmlns:p14="http://schemas.microsoft.com/office/powerpoint/2010/main" val="412089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910304"/>
            <a:ext cx="10818827" cy="4793225"/>
          </a:xfrm>
        </p:spPr>
        <p:txBody>
          <a:bodyPr>
            <a:normAutofit/>
          </a:bodyPr>
          <a:lstStyle/>
          <a:p>
            <a:pPr algn="l"/>
            <a:r>
              <a:rPr lang="en-US" sz="2400" dirty="0">
                <a:latin typeface="euclid_circular_a"/>
              </a:rPr>
              <a:t>Consider the following binary tree:</a:t>
            </a:r>
          </a:p>
          <a:p>
            <a:pPr algn="l"/>
            <a:endParaRPr lang="en-US" sz="2400" dirty="0">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5F45FD87-2E3D-4C7A-A513-EB3BBD04E9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536" y="2223732"/>
            <a:ext cx="9721525" cy="4166368"/>
          </a:xfrm>
          <a:prstGeom prst="rect">
            <a:avLst/>
          </a:prstGeom>
        </p:spPr>
      </p:pic>
    </p:spTree>
    <p:extLst>
      <p:ext uri="{BB962C8B-B14F-4D97-AF65-F5344CB8AC3E}">
        <p14:creationId xmlns:p14="http://schemas.microsoft.com/office/powerpoint/2010/main" val="22269092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910304"/>
            <a:ext cx="10818827" cy="4793225"/>
          </a:xfrm>
        </p:spPr>
        <p:txBody>
          <a:bodyPr>
            <a:normAutofit/>
          </a:bodyPr>
          <a:lstStyle/>
          <a:p>
            <a:pPr algn="l"/>
            <a:r>
              <a:rPr lang="en-US" sz="3200" b="1" i="0" dirty="0">
                <a:solidFill>
                  <a:srgbClr val="25265E"/>
                </a:solidFill>
                <a:effectLst/>
                <a:latin typeface="euclid_circular_a"/>
              </a:rPr>
              <a:t>Array Representation of Binary Tree</a:t>
            </a:r>
          </a:p>
          <a:p>
            <a:pPr algn="l"/>
            <a:r>
              <a:rPr lang="en-US" sz="2400" dirty="0">
                <a:latin typeface="euclid_circular_a"/>
              </a:rPr>
              <a:t>In array representation of a binary tree, we use one-dimensional array (1-D Array) to represent a binary tree.</a:t>
            </a:r>
            <a:br>
              <a:rPr lang="en-US" sz="2400" dirty="0">
                <a:latin typeface="euclid_circular_a"/>
              </a:rPr>
            </a:br>
            <a:endParaRPr lang="en-US" sz="2400" dirty="0">
              <a:latin typeface="euclid_circular_a"/>
            </a:endParaRPr>
          </a:p>
          <a:p>
            <a:pPr algn="l"/>
            <a:r>
              <a:rPr lang="en-US" sz="2400" dirty="0">
                <a:latin typeface="euclid_circular_a"/>
              </a:rPr>
              <a:t>Consider the above example of a binary tree and it is represented as follows: </a:t>
            </a: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A4881329-D095-43E9-9C02-38B0BAB68174}"/>
              </a:ext>
            </a:extLst>
          </p:cNvPr>
          <p:cNvPicPr>
            <a:picLocks noChangeAspect="1"/>
          </p:cNvPicPr>
          <p:nvPr/>
        </p:nvPicPr>
        <p:blipFill rotWithShape="1">
          <a:blip r:embed="rId2">
            <a:extLst>
              <a:ext uri="{28A0092B-C50C-407E-A947-70E740481C1C}">
                <a14:useLocalDpi xmlns:a14="http://schemas.microsoft.com/office/drawing/2010/main" val="0"/>
              </a:ext>
            </a:extLst>
          </a:blip>
          <a:srcRect l="20275" t="57149" r="20000" b="32830"/>
          <a:stretch/>
        </p:blipFill>
        <p:spPr>
          <a:xfrm>
            <a:off x="852348" y="4638336"/>
            <a:ext cx="11162386" cy="1008256"/>
          </a:xfrm>
          <a:prstGeom prst="rect">
            <a:avLst/>
          </a:prstGeom>
        </p:spPr>
      </p:pic>
    </p:spTree>
    <p:extLst>
      <p:ext uri="{BB962C8B-B14F-4D97-AF65-F5344CB8AC3E}">
        <p14:creationId xmlns:p14="http://schemas.microsoft.com/office/powerpoint/2010/main" val="1343854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910304"/>
            <a:ext cx="10818827" cy="4793225"/>
          </a:xfrm>
        </p:spPr>
        <p:txBody>
          <a:bodyPr>
            <a:normAutofit/>
          </a:bodyPr>
          <a:lstStyle/>
          <a:p>
            <a:pPr algn="l"/>
            <a:r>
              <a:rPr lang="en-US" sz="3200" b="1" i="0" dirty="0">
                <a:solidFill>
                  <a:srgbClr val="25265E"/>
                </a:solidFill>
                <a:effectLst/>
                <a:latin typeface="euclid_circular_a"/>
              </a:rPr>
              <a:t>Linked List Representation of Binary Tree</a:t>
            </a:r>
          </a:p>
          <a:p>
            <a:pPr algn="just"/>
            <a:r>
              <a:rPr lang="en-US" sz="2400" dirty="0">
                <a:latin typeface="euclid_circular_a"/>
              </a:rPr>
              <a:t>We use a double linked list to represent a binary tree. In a double linked list, every node consists of three fields. First field for storing left child address, second for storing actual data and third for storing right child address.</a:t>
            </a:r>
          </a:p>
          <a:p>
            <a:pPr algn="just"/>
            <a:r>
              <a:rPr lang="en-US" sz="2400" dirty="0">
                <a:latin typeface="euclid_circular_a"/>
              </a:rPr>
              <a:t>In this linked list representation, a node has the following structure.</a:t>
            </a: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41EC51FB-B3C2-4683-A69A-023A2E76B63C}"/>
              </a:ext>
            </a:extLst>
          </p:cNvPr>
          <p:cNvPicPr>
            <a:picLocks noChangeAspect="1"/>
          </p:cNvPicPr>
          <p:nvPr/>
        </p:nvPicPr>
        <p:blipFill rotWithShape="1">
          <a:blip r:embed="rId2">
            <a:extLst>
              <a:ext uri="{28A0092B-C50C-407E-A947-70E740481C1C}">
                <a14:useLocalDpi xmlns:a14="http://schemas.microsoft.com/office/drawing/2010/main" val="0"/>
              </a:ext>
            </a:extLst>
          </a:blip>
          <a:srcRect l="32105" t="54461" r="33948" b="34297"/>
          <a:stretch/>
        </p:blipFill>
        <p:spPr>
          <a:xfrm>
            <a:off x="2604405" y="4427619"/>
            <a:ext cx="7287989" cy="1299411"/>
          </a:xfrm>
          <a:prstGeom prst="rect">
            <a:avLst/>
          </a:prstGeom>
        </p:spPr>
      </p:pic>
    </p:spTree>
    <p:extLst>
      <p:ext uri="{BB962C8B-B14F-4D97-AF65-F5344CB8AC3E}">
        <p14:creationId xmlns:p14="http://schemas.microsoft.com/office/powerpoint/2010/main" val="31515183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910304"/>
            <a:ext cx="10818827" cy="4793225"/>
          </a:xfrm>
        </p:spPr>
        <p:txBody>
          <a:bodyPr>
            <a:normAutofit/>
          </a:bodyPr>
          <a:lstStyle/>
          <a:p>
            <a:pPr algn="l"/>
            <a:r>
              <a:rPr lang="en-US" sz="3200" b="1" i="0" dirty="0">
                <a:solidFill>
                  <a:srgbClr val="25265E"/>
                </a:solidFill>
                <a:effectLst/>
                <a:latin typeface="euclid_circular_a"/>
              </a:rPr>
              <a:t>Linked List </a:t>
            </a:r>
          </a:p>
          <a:p>
            <a:pPr algn="l"/>
            <a:r>
              <a:rPr lang="en-US" sz="3200" b="1" i="0" dirty="0">
                <a:solidFill>
                  <a:srgbClr val="25265E"/>
                </a:solidFill>
                <a:effectLst/>
                <a:latin typeface="euclid_circular_a"/>
              </a:rPr>
              <a:t>Representation of </a:t>
            </a:r>
          </a:p>
          <a:p>
            <a:pPr algn="l"/>
            <a:r>
              <a:rPr lang="en-US" sz="3200" b="1" i="0" dirty="0">
                <a:solidFill>
                  <a:srgbClr val="25265E"/>
                </a:solidFill>
                <a:effectLst/>
                <a:latin typeface="euclid_circular_a"/>
              </a:rPr>
              <a:t>Binary Tree</a:t>
            </a:r>
          </a:p>
          <a:p>
            <a:pPr algn="l"/>
            <a:endParaRPr lang="en-US" sz="3200" b="1" i="0" dirty="0">
              <a:solidFill>
                <a:srgbClr val="25265E"/>
              </a:solidFill>
              <a:effectLst/>
              <a:latin typeface="euclid_circular_a"/>
            </a:endParaRPr>
          </a:p>
          <a:p>
            <a:pPr algn="just">
              <a:spcBef>
                <a:spcPts val="0"/>
              </a:spcBef>
            </a:pPr>
            <a:r>
              <a:rPr lang="en-US" sz="2400" dirty="0">
                <a:latin typeface="euclid_circular_a"/>
              </a:rPr>
              <a:t>The above example of </a:t>
            </a:r>
          </a:p>
          <a:p>
            <a:pPr algn="just">
              <a:spcBef>
                <a:spcPts val="0"/>
              </a:spcBef>
            </a:pPr>
            <a:r>
              <a:rPr lang="en-US" sz="2400" dirty="0">
                <a:latin typeface="euclid_circular_a"/>
              </a:rPr>
              <a:t>the binary tree represented</a:t>
            </a:r>
          </a:p>
          <a:p>
            <a:pPr algn="just">
              <a:spcBef>
                <a:spcPts val="0"/>
              </a:spcBef>
            </a:pPr>
            <a:r>
              <a:rPr lang="en-US" sz="2400" dirty="0">
                <a:latin typeface="euclid_circular_a"/>
              </a:rPr>
              <a:t>using Linked list </a:t>
            </a:r>
          </a:p>
          <a:p>
            <a:pPr algn="just">
              <a:spcBef>
                <a:spcPts val="0"/>
              </a:spcBef>
            </a:pPr>
            <a:r>
              <a:rPr lang="en-US" sz="2400" dirty="0">
                <a:latin typeface="euclid_circular_a"/>
              </a:rPr>
              <a:t>representation is shown as </a:t>
            </a:r>
          </a:p>
          <a:p>
            <a:pPr algn="just">
              <a:spcBef>
                <a:spcPts val="0"/>
              </a:spcBef>
            </a:pPr>
            <a:r>
              <a:rPr lang="en-US" sz="2400" dirty="0">
                <a:latin typeface="euclid_circular_a"/>
              </a:rPr>
              <a:t>follows.</a:t>
            </a: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168B3E6B-FAFF-4B7C-95CB-D84AE1E2D34B}"/>
              </a:ext>
            </a:extLst>
          </p:cNvPr>
          <p:cNvPicPr>
            <a:picLocks noChangeAspect="1"/>
          </p:cNvPicPr>
          <p:nvPr/>
        </p:nvPicPr>
        <p:blipFill rotWithShape="1">
          <a:blip r:embed="rId2">
            <a:extLst>
              <a:ext uri="{28A0092B-C50C-407E-A947-70E740481C1C}">
                <a14:useLocalDpi xmlns:a14="http://schemas.microsoft.com/office/drawing/2010/main" val="0"/>
              </a:ext>
            </a:extLst>
          </a:blip>
          <a:srcRect l="18684" t="19998" r="19605" b="11078"/>
          <a:stretch/>
        </p:blipFill>
        <p:spPr>
          <a:xfrm>
            <a:off x="4599021" y="1910304"/>
            <a:ext cx="7657147" cy="4604084"/>
          </a:xfrm>
          <a:prstGeom prst="rect">
            <a:avLst/>
          </a:prstGeom>
        </p:spPr>
      </p:pic>
    </p:spTree>
    <p:extLst>
      <p:ext uri="{BB962C8B-B14F-4D97-AF65-F5344CB8AC3E}">
        <p14:creationId xmlns:p14="http://schemas.microsoft.com/office/powerpoint/2010/main" val="34273203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910304"/>
            <a:ext cx="10818827" cy="4793225"/>
          </a:xfrm>
        </p:spPr>
        <p:txBody>
          <a:bodyPr>
            <a:normAutofit/>
          </a:bodyPr>
          <a:lstStyle/>
          <a:p>
            <a:pPr algn="l"/>
            <a:r>
              <a:rPr lang="en-US" sz="3200" b="1" i="0" dirty="0">
                <a:solidFill>
                  <a:srgbClr val="25265E"/>
                </a:solidFill>
                <a:effectLst/>
                <a:latin typeface="euclid_circular_a"/>
              </a:rPr>
              <a:t>Binary Tree Applications</a:t>
            </a:r>
          </a:p>
          <a:p>
            <a:pPr marL="457200" indent="-457200" algn="l">
              <a:buFont typeface="+mj-lt"/>
              <a:buAutoNum type="arabicPeriod"/>
            </a:pPr>
            <a:r>
              <a:rPr lang="en-US" sz="2400" b="0" i="0" dirty="0">
                <a:effectLst/>
                <a:latin typeface="euclid_circular_a"/>
              </a:rPr>
              <a:t>For easy and quick access to data</a:t>
            </a:r>
          </a:p>
          <a:p>
            <a:pPr marL="457200" indent="-457200" algn="l">
              <a:buFont typeface="+mj-lt"/>
              <a:buAutoNum type="arabicPeriod"/>
            </a:pPr>
            <a:r>
              <a:rPr lang="en-US" sz="2400" b="0" i="0" dirty="0">
                <a:effectLst/>
                <a:latin typeface="euclid_circular_a"/>
              </a:rPr>
              <a:t>In router algorithms</a:t>
            </a:r>
          </a:p>
          <a:p>
            <a:pPr marL="457200" indent="-457200" algn="l">
              <a:buFont typeface="+mj-lt"/>
              <a:buAutoNum type="arabicPeriod"/>
            </a:pPr>
            <a:r>
              <a:rPr lang="en-US" sz="2400" b="0" i="0" dirty="0">
                <a:effectLst/>
                <a:latin typeface="euclid_circular_a"/>
              </a:rPr>
              <a:t>To implement </a:t>
            </a:r>
            <a:r>
              <a:rPr lang="en-US" sz="2400" b="0" i="0" strike="noStrike" dirty="0">
                <a:effectLst/>
                <a:latin typeface="euclid_circular_a"/>
              </a:rPr>
              <a:t>heap data structure</a:t>
            </a:r>
            <a:endParaRPr lang="en-US" sz="2400" b="0" i="0" dirty="0">
              <a:effectLst/>
              <a:latin typeface="euclid_circular_a"/>
            </a:endParaRPr>
          </a:p>
          <a:p>
            <a:pPr marL="457200" indent="-457200" algn="l">
              <a:buFont typeface="+mj-lt"/>
              <a:buAutoNum type="arabicPeriod"/>
            </a:pPr>
            <a:r>
              <a:rPr lang="en-US" sz="2400" b="0" i="0" dirty="0">
                <a:effectLst/>
                <a:latin typeface="euclid_circular_a"/>
              </a:rPr>
              <a:t>Syntax tree</a:t>
            </a: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Tree>
    <p:extLst>
      <p:ext uri="{BB962C8B-B14F-4D97-AF65-F5344CB8AC3E}">
        <p14:creationId xmlns:p14="http://schemas.microsoft.com/office/powerpoint/2010/main" val="4320551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Search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fontScale="92500"/>
          </a:bodyPr>
          <a:lstStyle/>
          <a:p>
            <a:pPr algn="just"/>
            <a:r>
              <a:rPr lang="en-US" sz="3200" b="1" i="0" dirty="0">
                <a:solidFill>
                  <a:srgbClr val="25265E"/>
                </a:solidFill>
                <a:effectLst/>
                <a:latin typeface="euclid_circular_a"/>
              </a:rPr>
              <a:t>Binary Search Tree(BST)</a:t>
            </a:r>
          </a:p>
          <a:p>
            <a:pPr algn="just"/>
            <a:r>
              <a:rPr lang="en-US" sz="2400" b="0" i="0" dirty="0">
                <a:effectLst/>
                <a:latin typeface="euclid_circular_a"/>
              </a:rPr>
              <a:t>Binary search tree is a data structure that quickly allows us to maintain a sorted list of numbers.</a:t>
            </a:r>
          </a:p>
          <a:p>
            <a:pPr marL="352425" indent="-255588" algn="just">
              <a:buClr>
                <a:srgbClr val="C00000"/>
              </a:buClr>
              <a:buSzPct val="134000"/>
              <a:buFont typeface="Arial" panose="020B0604020202020204" pitchFamily="34" charset="0"/>
              <a:buChar char="•"/>
            </a:pPr>
            <a:r>
              <a:rPr lang="en-US" sz="2400" b="0" i="0" dirty="0">
                <a:effectLst/>
                <a:latin typeface="euclid_circular_a"/>
              </a:rPr>
              <a:t>It is called a binary tree because each tree node has a maximum of two children.</a:t>
            </a:r>
          </a:p>
          <a:p>
            <a:pPr marL="352425" indent="-255588" algn="just">
              <a:buClr>
                <a:srgbClr val="C00000"/>
              </a:buClr>
              <a:buSzPct val="134000"/>
              <a:buFont typeface="Arial" panose="020B0604020202020204" pitchFamily="34" charset="0"/>
              <a:buChar char="•"/>
            </a:pPr>
            <a:r>
              <a:rPr lang="en-US" sz="2400" b="0" i="0" dirty="0">
                <a:effectLst/>
                <a:latin typeface="euclid_circular_a"/>
              </a:rPr>
              <a:t>It is called a search tree because it can be used to search for the presence of a number in </a:t>
            </a:r>
            <a:r>
              <a:rPr lang="en-US" sz="2400" b="0" i="0" dirty="0">
                <a:solidFill>
                  <a:srgbClr val="FF0000"/>
                </a:solidFill>
                <a:effectLst/>
                <a:latin typeface="euclid_circular_a"/>
              </a:rPr>
              <a:t>O(log(n)) </a:t>
            </a:r>
            <a:r>
              <a:rPr lang="en-US" sz="2400" b="0" i="0" dirty="0">
                <a:effectLst/>
                <a:latin typeface="euclid_circular_a"/>
              </a:rPr>
              <a:t>time.</a:t>
            </a:r>
          </a:p>
          <a:p>
            <a:pPr marL="352425" indent="-255588" algn="just">
              <a:buClr>
                <a:srgbClr val="C00000"/>
              </a:buClr>
              <a:buSzPct val="134000"/>
              <a:buFont typeface="Arial" panose="020B0604020202020204" pitchFamily="34" charset="0"/>
              <a:buChar char="•"/>
            </a:pPr>
            <a:r>
              <a:rPr lang="en-US" sz="2400" b="0" i="0" dirty="0">
                <a:effectLst/>
                <a:latin typeface="euclid_circular_a"/>
              </a:rPr>
              <a:t>The properties that separate a binary search tree from a regular binary tree is</a:t>
            </a:r>
          </a:p>
          <a:p>
            <a:pPr marL="352425" indent="-255588" algn="just">
              <a:buClr>
                <a:srgbClr val="C00000"/>
              </a:buClr>
              <a:buSzPct val="134000"/>
              <a:buFont typeface="Arial" panose="020B0604020202020204" pitchFamily="34" charset="0"/>
              <a:buChar char="•"/>
            </a:pPr>
            <a:r>
              <a:rPr lang="en-US" sz="2400" b="0" i="0" dirty="0">
                <a:effectLst/>
                <a:latin typeface="euclid_circular_a"/>
              </a:rPr>
              <a:t>All nodes of left subtree are less than the root node</a:t>
            </a:r>
          </a:p>
          <a:p>
            <a:pPr marL="352425" indent="-255588" algn="just">
              <a:buClr>
                <a:srgbClr val="C00000"/>
              </a:buClr>
              <a:buSzPct val="134000"/>
              <a:buFont typeface="Arial" panose="020B0604020202020204" pitchFamily="34" charset="0"/>
              <a:buChar char="•"/>
            </a:pPr>
            <a:r>
              <a:rPr lang="en-US" sz="2400" b="0" i="0" dirty="0">
                <a:effectLst/>
                <a:latin typeface="euclid_circular_a"/>
              </a:rPr>
              <a:t>All nodes of right subtree are more than the root node</a:t>
            </a:r>
          </a:p>
          <a:p>
            <a:pPr marL="352425" indent="-255588" algn="just">
              <a:buClr>
                <a:srgbClr val="C00000"/>
              </a:buClr>
              <a:buSzPct val="134000"/>
              <a:buFont typeface="Arial" panose="020B0604020202020204" pitchFamily="34" charset="0"/>
              <a:buChar char="•"/>
            </a:pPr>
            <a:r>
              <a:rPr lang="en-US" sz="2400" b="0" i="0" dirty="0">
                <a:effectLst/>
                <a:latin typeface="euclid_circular_a"/>
              </a:rPr>
              <a:t>Both subtrees of each node are also BSTs i.e. they have the above two properties</a:t>
            </a: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Tree>
    <p:extLst>
      <p:ext uri="{BB962C8B-B14F-4D97-AF65-F5344CB8AC3E}">
        <p14:creationId xmlns:p14="http://schemas.microsoft.com/office/powerpoint/2010/main" val="22523702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search TREE – DATA STRUCTURE</a:t>
            </a:r>
            <a:endParaRPr lang="en-PK" dirty="0">
              <a:solidFill>
                <a:srgbClr val="00B0F0"/>
              </a:solidFill>
            </a:endParaRPr>
          </a:p>
        </p:txBody>
      </p:sp>
      <p:pic>
        <p:nvPicPr>
          <p:cNvPr id="6" name="Content Placeholder 5">
            <a:extLst>
              <a:ext uri="{FF2B5EF4-FFF2-40B4-BE49-F238E27FC236}">
                <a16:creationId xmlns:a16="http://schemas.microsoft.com/office/drawing/2014/main" id="{F5F43A7B-19CA-41BC-8FBD-3629AF2180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7742" t="25402" r="11442" b="16356"/>
          <a:stretch/>
        </p:blipFill>
        <p:spPr>
          <a:xfrm>
            <a:off x="272717" y="1667150"/>
            <a:ext cx="8325852" cy="5137229"/>
          </a:xfrm>
        </p:spPr>
      </p:pic>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
        <p:nvSpPr>
          <p:cNvPr id="7" name="TextBox 6">
            <a:extLst>
              <a:ext uri="{FF2B5EF4-FFF2-40B4-BE49-F238E27FC236}">
                <a16:creationId xmlns:a16="http://schemas.microsoft.com/office/drawing/2014/main" id="{5269BDFD-9EB2-44C0-81CF-F1DBF79FC2F2}"/>
              </a:ext>
            </a:extLst>
          </p:cNvPr>
          <p:cNvSpPr txBox="1"/>
          <p:nvPr/>
        </p:nvSpPr>
        <p:spPr>
          <a:xfrm>
            <a:off x="8924864" y="1558579"/>
            <a:ext cx="2994419" cy="2677656"/>
          </a:xfrm>
          <a:prstGeom prst="rect">
            <a:avLst/>
          </a:prstGeom>
          <a:noFill/>
        </p:spPr>
        <p:txBody>
          <a:bodyPr wrap="square" rtlCol="0">
            <a:spAutoFit/>
          </a:bodyPr>
          <a:lstStyle/>
          <a:p>
            <a:pPr algn="just"/>
            <a:r>
              <a:rPr lang="en-US" sz="2400" b="0" i="0" dirty="0">
                <a:effectLst/>
                <a:latin typeface="euclid_circular_a"/>
              </a:rPr>
              <a:t>A tree having a right subtree with one value smaller than the root is shown to demonstrate that it is not a valid binary search tree</a:t>
            </a:r>
            <a:endParaRPr lang="en-PK" sz="2400" dirty="0"/>
          </a:p>
        </p:txBody>
      </p:sp>
      <p:sp>
        <p:nvSpPr>
          <p:cNvPr id="9" name="TextBox 8">
            <a:extLst>
              <a:ext uri="{FF2B5EF4-FFF2-40B4-BE49-F238E27FC236}">
                <a16:creationId xmlns:a16="http://schemas.microsoft.com/office/drawing/2014/main" id="{1988674A-BC21-47EB-BC0C-A675DA593EBE}"/>
              </a:ext>
            </a:extLst>
          </p:cNvPr>
          <p:cNvSpPr txBox="1"/>
          <p:nvPr/>
        </p:nvSpPr>
        <p:spPr>
          <a:xfrm>
            <a:off x="8924864" y="4236235"/>
            <a:ext cx="3186925" cy="2308324"/>
          </a:xfrm>
          <a:prstGeom prst="rect">
            <a:avLst/>
          </a:prstGeom>
          <a:noFill/>
        </p:spPr>
        <p:txBody>
          <a:bodyPr wrap="square">
            <a:spAutoFit/>
          </a:bodyPr>
          <a:lstStyle/>
          <a:p>
            <a:pPr algn="just"/>
            <a:r>
              <a:rPr lang="en-US" sz="2400" dirty="0">
                <a:latin typeface="euclid_circular_a"/>
              </a:rPr>
              <a:t>The binary tree on the right isn't a binary search tree because the right subtree of the node </a:t>
            </a:r>
            <a:r>
              <a:rPr lang="en-US" sz="2400" b="1" dirty="0">
                <a:solidFill>
                  <a:srgbClr val="FF0000"/>
                </a:solidFill>
                <a:latin typeface="euclid_circular_a"/>
              </a:rPr>
              <a:t>"3" </a:t>
            </a:r>
            <a:r>
              <a:rPr lang="en-US" sz="2400" dirty="0">
                <a:latin typeface="euclid_circular_a"/>
              </a:rPr>
              <a:t>contains a value smaller than it.</a:t>
            </a:r>
            <a:endParaRPr lang="en-PK" sz="2400" dirty="0">
              <a:latin typeface="euclid_circular_a"/>
            </a:endParaRPr>
          </a:p>
        </p:txBody>
      </p:sp>
    </p:spTree>
    <p:extLst>
      <p:ext uri="{BB962C8B-B14F-4D97-AF65-F5344CB8AC3E}">
        <p14:creationId xmlns:p14="http://schemas.microsoft.com/office/powerpoint/2010/main" val="38658309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SEARCH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just"/>
            <a:r>
              <a:rPr lang="en-US" sz="2400" b="0" i="0" dirty="0">
                <a:effectLst/>
                <a:latin typeface="euclid_circular_a"/>
              </a:rPr>
              <a:t>There are two basic operations that you can perform on a binary search tree:</a:t>
            </a:r>
          </a:p>
          <a:p>
            <a:pPr algn="just"/>
            <a:r>
              <a:rPr lang="en-US" sz="3200" b="1" i="0" dirty="0">
                <a:solidFill>
                  <a:srgbClr val="25265E"/>
                </a:solidFill>
                <a:effectLst/>
                <a:latin typeface="euclid_circular_a"/>
              </a:rPr>
              <a:t>Search Operation</a:t>
            </a:r>
            <a:endParaRPr lang="en-US" sz="2400" b="0" i="0" dirty="0">
              <a:effectLst/>
              <a:latin typeface="euclid_circular_a"/>
            </a:endParaRPr>
          </a:p>
          <a:p>
            <a:pPr marL="457200" indent="-457200" algn="just">
              <a:buFont typeface="+mj-lt"/>
              <a:buAutoNum type="arabicPeriod"/>
            </a:pPr>
            <a:r>
              <a:rPr lang="en-US" sz="2400" b="0" i="0" dirty="0">
                <a:effectLst/>
                <a:latin typeface="euclid_circular_a"/>
              </a:rPr>
              <a:t>The algorithm depends on the property of BST that if each left subtree has values below root and each right subtree has values above the root.</a:t>
            </a:r>
          </a:p>
          <a:p>
            <a:pPr marL="457200" indent="-457200" algn="just">
              <a:buFont typeface="+mj-lt"/>
              <a:buAutoNum type="arabicPeriod"/>
            </a:pPr>
            <a:r>
              <a:rPr lang="en-US" sz="2400" b="0" i="0" dirty="0">
                <a:effectLst/>
                <a:latin typeface="euclid_circular_a"/>
              </a:rPr>
              <a:t>If the value is below the root, we can say for sure that the value is not in the right subtree; we need to only search in the left subtree and if the value is above the root, we can say for sure that the value is not in the left subtree; we need to only search in the right subtree.</a:t>
            </a:r>
          </a:p>
          <a:p>
            <a:pPr algn="just"/>
            <a:endParaRPr lang="en-US" sz="2400" b="0"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Tree>
    <p:extLst>
      <p:ext uri="{BB962C8B-B14F-4D97-AF65-F5344CB8AC3E}">
        <p14:creationId xmlns:p14="http://schemas.microsoft.com/office/powerpoint/2010/main" val="3376984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SEARCH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just"/>
            <a:r>
              <a:rPr lang="en-US" sz="3200" b="1" i="0" dirty="0">
                <a:solidFill>
                  <a:srgbClr val="25265E"/>
                </a:solidFill>
                <a:effectLst/>
                <a:latin typeface="euclid_circular_a"/>
              </a:rPr>
              <a:t>Algorithm:</a:t>
            </a:r>
          </a:p>
          <a:p>
            <a:pPr algn="just"/>
            <a:endParaRPr lang="en-US" sz="2400" b="0"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50843FDB-5DE0-403A-B5C1-23565E16A9BE}"/>
              </a:ext>
            </a:extLst>
          </p:cNvPr>
          <p:cNvPicPr>
            <a:picLocks noChangeAspect="1"/>
          </p:cNvPicPr>
          <p:nvPr/>
        </p:nvPicPr>
        <p:blipFill rotWithShape="1">
          <a:blip r:embed="rId2">
            <a:extLst>
              <a:ext uri="{28A0092B-C50C-407E-A947-70E740481C1C}">
                <a14:useLocalDpi xmlns:a14="http://schemas.microsoft.com/office/drawing/2010/main" val="0"/>
              </a:ext>
            </a:extLst>
          </a:blip>
          <a:srcRect l="35526" t="47678" r="45000" b="29521"/>
          <a:stretch/>
        </p:blipFill>
        <p:spPr>
          <a:xfrm>
            <a:off x="3641558" y="2450464"/>
            <a:ext cx="6063916" cy="3822320"/>
          </a:xfrm>
          <a:prstGeom prst="rect">
            <a:avLst/>
          </a:prstGeom>
        </p:spPr>
      </p:pic>
    </p:spTree>
    <p:extLst>
      <p:ext uri="{BB962C8B-B14F-4D97-AF65-F5344CB8AC3E}">
        <p14:creationId xmlns:p14="http://schemas.microsoft.com/office/powerpoint/2010/main" val="29414055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SEARCH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just"/>
            <a:r>
              <a:rPr lang="en-US" sz="2400" b="0" i="0" dirty="0">
                <a:effectLst/>
                <a:latin typeface="euclid_circular_a"/>
              </a:rPr>
              <a:t>Let us try to visualize this with a diagram.</a:t>
            </a:r>
          </a:p>
          <a:p>
            <a:pPr algn="just"/>
            <a:endParaRPr lang="en-US" sz="2400" b="0"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0023C8F7-7134-4A5E-9FED-D5B2994BF4C7}"/>
              </a:ext>
            </a:extLst>
          </p:cNvPr>
          <p:cNvPicPr>
            <a:picLocks noChangeAspect="1"/>
          </p:cNvPicPr>
          <p:nvPr/>
        </p:nvPicPr>
        <p:blipFill rotWithShape="1">
          <a:blip r:embed="rId2">
            <a:extLst>
              <a:ext uri="{28A0092B-C50C-407E-A947-70E740481C1C}">
                <a14:useLocalDpi xmlns:a14="http://schemas.microsoft.com/office/drawing/2010/main" val="0"/>
              </a:ext>
            </a:extLst>
          </a:blip>
          <a:srcRect l="40526" t="35396" r="14342" b="17676"/>
          <a:stretch/>
        </p:blipFill>
        <p:spPr>
          <a:xfrm>
            <a:off x="593558" y="2470484"/>
            <a:ext cx="6792652" cy="3802300"/>
          </a:xfrm>
          <a:prstGeom prst="rect">
            <a:avLst/>
          </a:prstGeom>
        </p:spPr>
      </p:pic>
      <p:sp>
        <p:nvSpPr>
          <p:cNvPr id="7" name="TextBox 6">
            <a:extLst>
              <a:ext uri="{FF2B5EF4-FFF2-40B4-BE49-F238E27FC236}">
                <a16:creationId xmlns:a16="http://schemas.microsoft.com/office/drawing/2014/main" id="{73555138-1D0D-438D-9AB4-7358497EF6D7}"/>
              </a:ext>
            </a:extLst>
          </p:cNvPr>
          <p:cNvSpPr txBox="1"/>
          <p:nvPr/>
        </p:nvSpPr>
        <p:spPr>
          <a:xfrm>
            <a:off x="7972926" y="2807368"/>
            <a:ext cx="4026569" cy="2554545"/>
          </a:xfrm>
          <a:prstGeom prst="rect">
            <a:avLst/>
          </a:prstGeom>
          <a:noFill/>
        </p:spPr>
        <p:txBody>
          <a:bodyPr wrap="square" rtlCol="0">
            <a:spAutoFit/>
          </a:bodyPr>
          <a:lstStyle/>
          <a:p>
            <a:r>
              <a:rPr lang="en-US" sz="4000" b="0" i="0" dirty="0">
                <a:effectLst/>
                <a:latin typeface="euclid_circular_a"/>
              </a:rPr>
              <a:t>4 is not found so, traverse through the left subtree of 8</a:t>
            </a:r>
            <a:endParaRPr lang="en-PK" sz="4000" dirty="0"/>
          </a:p>
        </p:txBody>
      </p:sp>
    </p:spTree>
    <p:extLst>
      <p:ext uri="{BB962C8B-B14F-4D97-AF65-F5344CB8AC3E}">
        <p14:creationId xmlns:p14="http://schemas.microsoft.com/office/powerpoint/2010/main" val="3181647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TERMINOLOGIES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fontScale="77500" lnSpcReduction="20000"/>
          </a:bodyPr>
          <a:lstStyle/>
          <a:p>
            <a:pPr fontAlgn="base">
              <a:lnSpc>
                <a:spcPct val="140000"/>
              </a:lnSpc>
            </a:pPr>
            <a:r>
              <a:rPr lang="en-US" sz="2400" b="1" dirty="0">
                <a:solidFill>
                  <a:srgbClr val="FF0000"/>
                </a:solidFill>
              </a:rPr>
              <a:t>Path - </a:t>
            </a:r>
            <a:r>
              <a:rPr lang="en-US" sz="2400" dirty="0"/>
              <a:t>A sequence of nodes and edges connecting a node with a descendant.</a:t>
            </a:r>
            <a:br>
              <a:rPr lang="en-US" sz="2400" dirty="0"/>
            </a:br>
            <a:r>
              <a:rPr lang="en-US" sz="2400" b="1" dirty="0">
                <a:solidFill>
                  <a:srgbClr val="FF0000"/>
                </a:solidFill>
              </a:rPr>
              <a:t>Distance - </a:t>
            </a:r>
            <a:r>
              <a:rPr lang="en-US" sz="2400" dirty="0"/>
              <a:t>The number of edges along the shortest path between two nodes.</a:t>
            </a:r>
            <a:br>
              <a:rPr lang="en-US" sz="2400" dirty="0"/>
            </a:br>
            <a:r>
              <a:rPr lang="en-US" sz="2400" b="1" dirty="0">
                <a:solidFill>
                  <a:srgbClr val="FF0000"/>
                </a:solidFill>
              </a:rPr>
              <a:t>Depth - </a:t>
            </a:r>
            <a:r>
              <a:rPr lang="en-US" sz="2400" dirty="0"/>
              <a:t>The distance between a node and the root.</a:t>
            </a:r>
            <a:br>
              <a:rPr lang="en-US" sz="2400" dirty="0"/>
            </a:br>
            <a:r>
              <a:rPr lang="en-US" sz="2400" b="1" dirty="0">
                <a:solidFill>
                  <a:srgbClr val="FF0000"/>
                </a:solidFill>
              </a:rPr>
              <a:t>Height - </a:t>
            </a:r>
            <a:r>
              <a:rPr lang="en-US" sz="2400" dirty="0"/>
              <a:t>The number of edges on the longest path between a node and a descendant leaf.</a:t>
            </a:r>
            <a:br>
              <a:rPr lang="en-US" sz="2400" dirty="0"/>
            </a:br>
            <a:r>
              <a:rPr lang="en-US" sz="2400" b="1" dirty="0">
                <a:solidFill>
                  <a:srgbClr val="FF0000"/>
                </a:solidFill>
              </a:rPr>
              <a:t>Width - </a:t>
            </a:r>
            <a:r>
              <a:rPr lang="en-US" sz="2400" dirty="0"/>
              <a:t>The number of nodes in a level.</a:t>
            </a:r>
            <a:br>
              <a:rPr lang="en-US" sz="2400" dirty="0"/>
            </a:br>
            <a:r>
              <a:rPr lang="en-US" sz="2400" b="1" dirty="0">
                <a:solidFill>
                  <a:srgbClr val="FF0000"/>
                </a:solidFill>
              </a:rPr>
              <a:t>Breadth - </a:t>
            </a:r>
            <a:r>
              <a:rPr lang="en-US" sz="2400" dirty="0"/>
              <a:t>The number of leaves.</a:t>
            </a:r>
            <a:br>
              <a:rPr lang="en-US" sz="2400" dirty="0"/>
            </a:br>
            <a:r>
              <a:rPr lang="en-US" sz="2400" b="1" dirty="0">
                <a:solidFill>
                  <a:srgbClr val="FF0000"/>
                </a:solidFill>
              </a:rPr>
              <a:t>Height of tree - </a:t>
            </a:r>
            <a:r>
              <a:rPr lang="en-US" sz="2400" dirty="0"/>
              <a:t>The height of the root node or the maximum level of any node in the tree.</a:t>
            </a:r>
            <a:br>
              <a:rPr lang="en-US" sz="2400" dirty="0"/>
            </a:br>
            <a:r>
              <a:rPr lang="en-US" sz="2400" b="1" dirty="0">
                <a:solidFill>
                  <a:srgbClr val="FF0000"/>
                </a:solidFill>
              </a:rPr>
              <a:t>Sub Tree - </a:t>
            </a:r>
            <a:r>
              <a:rPr lang="en-US" sz="2400" dirty="0"/>
              <a:t>A tree T is a tree consisting of a node in T and all of its descendants in T.</a:t>
            </a:r>
            <a:br>
              <a:rPr lang="en-US" sz="2400" dirty="0"/>
            </a:br>
            <a:r>
              <a:rPr lang="en-US" sz="2400" b="1" dirty="0">
                <a:solidFill>
                  <a:srgbClr val="FF0000"/>
                </a:solidFill>
              </a:rPr>
              <a:t>Ordered Tree - </a:t>
            </a:r>
            <a:r>
              <a:rPr lang="en-US" sz="2400" dirty="0"/>
              <a:t>A rooted tree in which ordering is specified for the children of each vertex.</a:t>
            </a:r>
            <a:br>
              <a:rPr lang="en-US" sz="2400" dirty="0"/>
            </a:br>
            <a:r>
              <a:rPr lang="en-US" sz="2400" b="1" dirty="0">
                <a:solidFill>
                  <a:srgbClr val="FF0000"/>
                </a:solidFill>
              </a:rPr>
              <a:t>Size of a tree -</a:t>
            </a:r>
            <a:r>
              <a:rPr lang="en-US" sz="2400" dirty="0"/>
              <a:t> Number of nodes in the tree.</a:t>
            </a: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Tree>
    <p:extLst>
      <p:ext uri="{BB962C8B-B14F-4D97-AF65-F5344CB8AC3E}">
        <p14:creationId xmlns:p14="http://schemas.microsoft.com/office/powerpoint/2010/main" val="5645839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SEARCH TREE – DATA STRUCTURE</a:t>
            </a:r>
            <a:endParaRPr lang="en-PK" dirty="0">
              <a:solidFill>
                <a:srgbClr val="00B0F0"/>
              </a:solidFill>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
        <p:nvSpPr>
          <p:cNvPr id="7" name="TextBox 6">
            <a:extLst>
              <a:ext uri="{FF2B5EF4-FFF2-40B4-BE49-F238E27FC236}">
                <a16:creationId xmlns:a16="http://schemas.microsoft.com/office/drawing/2014/main" id="{73555138-1D0D-438D-9AB4-7358497EF6D7}"/>
              </a:ext>
            </a:extLst>
          </p:cNvPr>
          <p:cNvSpPr txBox="1"/>
          <p:nvPr/>
        </p:nvSpPr>
        <p:spPr>
          <a:xfrm>
            <a:off x="7972926" y="2807368"/>
            <a:ext cx="4026569" cy="2554545"/>
          </a:xfrm>
          <a:prstGeom prst="rect">
            <a:avLst/>
          </a:prstGeom>
          <a:noFill/>
        </p:spPr>
        <p:txBody>
          <a:bodyPr wrap="square" rtlCol="0">
            <a:spAutoFit/>
          </a:bodyPr>
          <a:lstStyle/>
          <a:p>
            <a:r>
              <a:rPr lang="en-US" sz="4000" b="0" i="0" dirty="0">
                <a:effectLst/>
                <a:latin typeface="euclid_circular_a"/>
              </a:rPr>
              <a:t>4 is not found so, traverse through the right subtree of 3</a:t>
            </a:r>
            <a:endParaRPr lang="en-PK" sz="4000" dirty="0"/>
          </a:p>
        </p:txBody>
      </p:sp>
      <p:pic>
        <p:nvPicPr>
          <p:cNvPr id="8" name="Picture 7">
            <a:extLst>
              <a:ext uri="{FF2B5EF4-FFF2-40B4-BE49-F238E27FC236}">
                <a16:creationId xmlns:a16="http://schemas.microsoft.com/office/drawing/2014/main" id="{378FAEE8-2D84-454F-BC54-5CE946C366F0}"/>
              </a:ext>
            </a:extLst>
          </p:cNvPr>
          <p:cNvPicPr>
            <a:picLocks noChangeAspect="1"/>
          </p:cNvPicPr>
          <p:nvPr/>
        </p:nvPicPr>
        <p:blipFill rotWithShape="1">
          <a:blip r:embed="rId2">
            <a:extLst>
              <a:ext uri="{28A0092B-C50C-407E-A947-70E740481C1C}">
                <a14:useLocalDpi xmlns:a14="http://schemas.microsoft.com/office/drawing/2010/main" val="0"/>
              </a:ext>
            </a:extLst>
          </a:blip>
          <a:srcRect l="41316" t="33685" r="14342" b="20550"/>
          <a:stretch/>
        </p:blipFill>
        <p:spPr>
          <a:xfrm>
            <a:off x="689809" y="2358188"/>
            <a:ext cx="7126577" cy="3959586"/>
          </a:xfrm>
          <a:prstGeom prst="rect">
            <a:avLst/>
          </a:prstGeom>
        </p:spPr>
      </p:pic>
    </p:spTree>
    <p:extLst>
      <p:ext uri="{BB962C8B-B14F-4D97-AF65-F5344CB8AC3E}">
        <p14:creationId xmlns:p14="http://schemas.microsoft.com/office/powerpoint/2010/main" val="10551061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SEARCH TREE – DATA STRUCTURE</a:t>
            </a:r>
            <a:endParaRPr lang="en-PK" dirty="0">
              <a:solidFill>
                <a:srgbClr val="00B0F0"/>
              </a:solidFill>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
        <p:nvSpPr>
          <p:cNvPr id="7" name="TextBox 6">
            <a:extLst>
              <a:ext uri="{FF2B5EF4-FFF2-40B4-BE49-F238E27FC236}">
                <a16:creationId xmlns:a16="http://schemas.microsoft.com/office/drawing/2014/main" id="{73555138-1D0D-438D-9AB4-7358497EF6D7}"/>
              </a:ext>
            </a:extLst>
          </p:cNvPr>
          <p:cNvSpPr txBox="1"/>
          <p:nvPr/>
        </p:nvSpPr>
        <p:spPr>
          <a:xfrm>
            <a:off x="7972926" y="2807368"/>
            <a:ext cx="4026569" cy="2554545"/>
          </a:xfrm>
          <a:prstGeom prst="rect">
            <a:avLst/>
          </a:prstGeom>
          <a:noFill/>
        </p:spPr>
        <p:txBody>
          <a:bodyPr wrap="square" rtlCol="0">
            <a:spAutoFit/>
          </a:bodyPr>
          <a:lstStyle/>
          <a:p>
            <a:r>
              <a:rPr lang="en-US" sz="4000" b="0" i="0" dirty="0">
                <a:effectLst/>
                <a:latin typeface="euclid_circular_a"/>
              </a:rPr>
              <a:t>4 is not found so, traverse through the left subtree of 6</a:t>
            </a:r>
            <a:endParaRPr lang="en-PK" sz="4000" dirty="0"/>
          </a:p>
        </p:txBody>
      </p:sp>
      <p:pic>
        <p:nvPicPr>
          <p:cNvPr id="6" name="Picture 5">
            <a:extLst>
              <a:ext uri="{FF2B5EF4-FFF2-40B4-BE49-F238E27FC236}">
                <a16:creationId xmlns:a16="http://schemas.microsoft.com/office/drawing/2014/main" id="{6C3E781C-E1C6-4555-B8A0-9CF901CBB394}"/>
              </a:ext>
            </a:extLst>
          </p:cNvPr>
          <p:cNvPicPr>
            <a:picLocks noChangeAspect="1"/>
          </p:cNvPicPr>
          <p:nvPr/>
        </p:nvPicPr>
        <p:blipFill rotWithShape="1">
          <a:blip r:embed="rId2">
            <a:extLst>
              <a:ext uri="{28A0092B-C50C-407E-A947-70E740481C1C}">
                <a14:useLocalDpi xmlns:a14="http://schemas.microsoft.com/office/drawing/2010/main" val="0"/>
              </a:ext>
            </a:extLst>
          </a:blip>
          <a:srcRect l="41316" t="28633" r="14285" b="24502"/>
          <a:stretch/>
        </p:blipFill>
        <p:spPr>
          <a:xfrm>
            <a:off x="1138988" y="2512140"/>
            <a:ext cx="6927904" cy="3936786"/>
          </a:xfrm>
          <a:prstGeom prst="rect">
            <a:avLst/>
          </a:prstGeom>
        </p:spPr>
      </p:pic>
    </p:spTree>
    <p:extLst>
      <p:ext uri="{BB962C8B-B14F-4D97-AF65-F5344CB8AC3E}">
        <p14:creationId xmlns:p14="http://schemas.microsoft.com/office/powerpoint/2010/main" val="23988393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SEARCH TREE – DATA STRUCTURE</a:t>
            </a:r>
            <a:endParaRPr lang="en-PK" dirty="0">
              <a:solidFill>
                <a:srgbClr val="00B0F0"/>
              </a:solidFill>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
        <p:nvSpPr>
          <p:cNvPr id="7" name="TextBox 6">
            <a:extLst>
              <a:ext uri="{FF2B5EF4-FFF2-40B4-BE49-F238E27FC236}">
                <a16:creationId xmlns:a16="http://schemas.microsoft.com/office/drawing/2014/main" id="{73555138-1D0D-438D-9AB4-7358497EF6D7}"/>
              </a:ext>
            </a:extLst>
          </p:cNvPr>
          <p:cNvSpPr txBox="1"/>
          <p:nvPr/>
        </p:nvSpPr>
        <p:spPr>
          <a:xfrm>
            <a:off x="8730915" y="2721114"/>
            <a:ext cx="4026569" cy="707886"/>
          </a:xfrm>
          <a:prstGeom prst="rect">
            <a:avLst/>
          </a:prstGeom>
          <a:noFill/>
        </p:spPr>
        <p:txBody>
          <a:bodyPr wrap="square" rtlCol="0">
            <a:spAutoFit/>
          </a:bodyPr>
          <a:lstStyle/>
          <a:p>
            <a:r>
              <a:rPr lang="en-US" sz="4000" b="0" i="0" dirty="0">
                <a:effectLst/>
                <a:latin typeface="euclid_circular_a"/>
              </a:rPr>
              <a:t>4 is found</a:t>
            </a:r>
            <a:endParaRPr lang="en-PK" sz="4000" dirty="0"/>
          </a:p>
        </p:txBody>
      </p:sp>
      <p:pic>
        <p:nvPicPr>
          <p:cNvPr id="5" name="Picture 4">
            <a:extLst>
              <a:ext uri="{FF2B5EF4-FFF2-40B4-BE49-F238E27FC236}">
                <a16:creationId xmlns:a16="http://schemas.microsoft.com/office/drawing/2014/main" id="{E21D53E7-9E8E-4269-9E75-CA89938E37CF}"/>
              </a:ext>
            </a:extLst>
          </p:cNvPr>
          <p:cNvPicPr>
            <a:picLocks noChangeAspect="1"/>
          </p:cNvPicPr>
          <p:nvPr/>
        </p:nvPicPr>
        <p:blipFill rotWithShape="1">
          <a:blip r:embed="rId2">
            <a:extLst>
              <a:ext uri="{28A0092B-C50C-407E-A947-70E740481C1C}">
                <a14:useLocalDpi xmlns:a14="http://schemas.microsoft.com/office/drawing/2010/main" val="0"/>
              </a:ext>
            </a:extLst>
          </a:blip>
          <a:srcRect l="41711" t="34019" r="14211" b="20551"/>
          <a:stretch/>
        </p:blipFill>
        <p:spPr>
          <a:xfrm>
            <a:off x="721893" y="2090472"/>
            <a:ext cx="7855114" cy="4358454"/>
          </a:xfrm>
          <a:prstGeom prst="rect">
            <a:avLst/>
          </a:prstGeom>
        </p:spPr>
      </p:pic>
    </p:spTree>
    <p:extLst>
      <p:ext uri="{BB962C8B-B14F-4D97-AF65-F5344CB8AC3E}">
        <p14:creationId xmlns:p14="http://schemas.microsoft.com/office/powerpoint/2010/main" val="35006063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SEARCH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just"/>
            <a:r>
              <a:rPr lang="en-US" sz="3200" b="1" i="0" dirty="0">
                <a:solidFill>
                  <a:srgbClr val="25265E"/>
                </a:solidFill>
                <a:effectLst/>
                <a:latin typeface="euclid_circular_a"/>
              </a:rPr>
              <a:t>Insert Operation</a:t>
            </a:r>
          </a:p>
          <a:p>
            <a:pPr algn="just"/>
            <a:r>
              <a:rPr lang="en-US" sz="2400" b="0" i="0" dirty="0" err="1">
                <a:effectLst/>
                <a:latin typeface="euclid_circular_a"/>
              </a:rPr>
              <a:t>nserting</a:t>
            </a:r>
            <a:r>
              <a:rPr lang="en-US" sz="2400" b="0" i="0" dirty="0">
                <a:effectLst/>
                <a:latin typeface="euclid_circular_a"/>
              </a:rPr>
              <a:t> a value in the correct position is similar to searching because we try to maintain the rule that the left subtree is lesser than root and the right subtree is larger than root.</a:t>
            </a:r>
          </a:p>
          <a:p>
            <a:pPr algn="just"/>
            <a:r>
              <a:rPr lang="en-US" sz="2400" dirty="0">
                <a:latin typeface="euclid_circular_a"/>
              </a:rPr>
              <a:t>We keep going to either right subtree or left subtree depending on the value and when we reach a point left or right subtree is null, we put the new node there.</a:t>
            </a:r>
          </a:p>
          <a:p>
            <a:pPr algn="just"/>
            <a:r>
              <a:rPr lang="en-US" sz="3200" b="1" dirty="0">
                <a:solidFill>
                  <a:srgbClr val="25265E"/>
                </a:solidFill>
                <a:latin typeface="euclid_circular_a"/>
              </a:rPr>
              <a:t>Algorithm</a:t>
            </a:r>
          </a:p>
          <a:p>
            <a:pPr algn="just"/>
            <a:endParaRPr lang="en-US" sz="3200" b="1" dirty="0">
              <a:solidFill>
                <a:srgbClr val="25265E"/>
              </a:solidFill>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69D65BD8-690A-44F0-88DB-703F64137DE9}"/>
              </a:ext>
            </a:extLst>
          </p:cNvPr>
          <p:cNvPicPr>
            <a:picLocks noChangeAspect="1"/>
          </p:cNvPicPr>
          <p:nvPr/>
        </p:nvPicPr>
        <p:blipFill rotWithShape="1">
          <a:blip r:embed="rId2">
            <a:extLst>
              <a:ext uri="{28A0092B-C50C-407E-A947-70E740481C1C}">
                <a14:useLocalDpi xmlns:a14="http://schemas.microsoft.com/office/drawing/2010/main" val="0"/>
              </a:ext>
            </a:extLst>
          </a:blip>
          <a:srcRect l="35131" t="61059" r="36448" b="16093"/>
          <a:stretch/>
        </p:blipFill>
        <p:spPr>
          <a:xfrm>
            <a:off x="4122821" y="4601691"/>
            <a:ext cx="4893687" cy="21178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95198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SEARCH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just"/>
            <a:r>
              <a:rPr lang="en-US" sz="2400" b="0" i="0" dirty="0">
                <a:effectLst/>
                <a:latin typeface="euclid_circular_a"/>
              </a:rPr>
              <a:t>Let us try to visualize this with a diagram.</a:t>
            </a:r>
          </a:p>
          <a:p>
            <a:pPr algn="just"/>
            <a:endParaRPr lang="en-US" sz="2400" b="0"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
        <p:nvSpPr>
          <p:cNvPr id="7" name="TextBox 6">
            <a:extLst>
              <a:ext uri="{FF2B5EF4-FFF2-40B4-BE49-F238E27FC236}">
                <a16:creationId xmlns:a16="http://schemas.microsoft.com/office/drawing/2014/main" id="{73555138-1D0D-438D-9AB4-7358497EF6D7}"/>
              </a:ext>
            </a:extLst>
          </p:cNvPr>
          <p:cNvSpPr txBox="1"/>
          <p:nvPr/>
        </p:nvSpPr>
        <p:spPr>
          <a:xfrm>
            <a:off x="7972926" y="2807368"/>
            <a:ext cx="4026569" cy="1938992"/>
          </a:xfrm>
          <a:prstGeom prst="rect">
            <a:avLst/>
          </a:prstGeom>
          <a:noFill/>
        </p:spPr>
        <p:txBody>
          <a:bodyPr wrap="square" rtlCol="0">
            <a:spAutoFit/>
          </a:bodyPr>
          <a:lstStyle/>
          <a:p>
            <a:r>
              <a:rPr lang="en-US" sz="4000" b="0" i="0" dirty="0">
                <a:effectLst/>
                <a:latin typeface="euclid_circular_a"/>
              </a:rPr>
              <a:t>4&lt;8 so, transverse through the left child of 8</a:t>
            </a:r>
            <a:endParaRPr lang="en-PK" sz="4000" dirty="0"/>
          </a:p>
        </p:txBody>
      </p:sp>
      <p:pic>
        <p:nvPicPr>
          <p:cNvPr id="10" name="Picture 9">
            <a:extLst>
              <a:ext uri="{FF2B5EF4-FFF2-40B4-BE49-F238E27FC236}">
                <a16:creationId xmlns:a16="http://schemas.microsoft.com/office/drawing/2014/main" id="{33A63F86-9E73-4D57-9751-73C4DF4E5772}"/>
              </a:ext>
            </a:extLst>
          </p:cNvPr>
          <p:cNvPicPr>
            <a:picLocks noChangeAspect="1"/>
          </p:cNvPicPr>
          <p:nvPr/>
        </p:nvPicPr>
        <p:blipFill rotWithShape="1">
          <a:blip r:embed="rId2">
            <a:extLst>
              <a:ext uri="{28A0092B-C50C-407E-A947-70E740481C1C}">
                <a14:useLocalDpi xmlns:a14="http://schemas.microsoft.com/office/drawing/2010/main" val="0"/>
              </a:ext>
            </a:extLst>
          </a:blip>
          <a:srcRect l="41711" t="37352" r="14606" b="14499"/>
          <a:stretch/>
        </p:blipFill>
        <p:spPr>
          <a:xfrm>
            <a:off x="922421" y="2358190"/>
            <a:ext cx="6893965" cy="4090696"/>
          </a:xfrm>
          <a:prstGeom prst="rect">
            <a:avLst/>
          </a:prstGeom>
        </p:spPr>
      </p:pic>
    </p:spTree>
    <p:extLst>
      <p:ext uri="{BB962C8B-B14F-4D97-AF65-F5344CB8AC3E}">
        <p14:creationId xmlns:p14="http://schemas.microsoft.com/office/powerpoint/2010/main" val="5572208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SEARCH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just"/>
            <a:r>
              <a:rPr lang="en-US" sz="2400" b="0" i="0" dirty="0">
                <a:effectLst/>
                <a:latin typeface="euclid_circular_a"/>
              </a:rPr>
              <a:t>Let us try to visualize this with a diagram.</a:t>
            </a:r>
          </a:p>
          <a:p>
            <a:pPr algn="just"/>
            <a:endParaRPr lang="en-US" sz="2400" b="0"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
        <p:nvSpPr>
          <p:cNvPr id="7" name="TextBox 6">
            <a:extLst>
              <a:ext uri="{FF2B5EF4-FFF2-40B4-BE49-F238E27FC236}">
                <a16:creationId xmlns:a16="http://schemas.microsoft.com/office/drawing/2014/main" id="{73555138-1D0D-438D-9AB4-7358497EF6D7}"/>
              </a:ext>
            </a:extLst>
          </p:cNvPr>
          <p:cNvSpPr txBox="1"/>
          <p:nvPr/>
        </p:nvSpPr>
        <p:spPr>
          <a:xfrm>
            <a:off x="7972926" y="2807368"/>
            <a:ext cx="4026569" cy="1938992"/>
          </a:xfrm>
          <a:prstGeom prst="rect">
            <a:avLst/>
          </a:prstGeom>
          <a:noFill/>
        </p:spPr>
        <p:txBody>
          <a:bodyPr wrap="square" rtlCol="0">
            <a:spAutoFit/>
          </a:bodyPr>
          <a:lstStyle/>
          <a:p>
            <a:r>
              <a:rPr lang="en-US" sz="4000" b="0" i="0" dirty="0">
                <a:effectLst/>
                <a:latin typeface="euclid_circular_a"/>
              </a:rPr>
              <a:t>4&gt;3 so, transverse through the right child of 8</a:t>
            </a:r>
            <a:endParaRPr lang="en-PK" sz="4000" dirty="0"/>
          </a:p>
        </p:txBody>
      </p:sp>
      <p:pic>
        <p:nvPicPr>
          <p:cNvPr id="6" name="Picture 5">
            <a:extLst>
              <a:ext uri="{FF2B5EF4-FFF2-40B4-BE49-F238E27FC236}">
                <a16:creationId xmlns:a16="http://schemas.microsoft.com/office/drawing/2014/main" id="{39ED7AFC-7325-40A1-8916-3126B4A458E9}"/>
              </a:ext>
            </a:extLst>
          </p:cNvPr>
          <p:cNvPicPr>
            <a:picLocks noChangeAspect="1"/>
          </p:cNvPicPr>
          <p:nvPr/>
        </p:nvPicPr>
        <p:blipFill rotWithShape="1">
          <a:blip r:embed="rId2">
            <a:extLst>
              <a:ext uri="{28A0092B-C50C-407E-A947-70E740481C1C}">
                <a14:useLocalDpi xmlns:a14="http://schemas.microsoft.com/office/drawing/2010/main" val="0"/>
              </a:ext>
            </a:extLst>
          </a:blip>
          <a:srcRect l="41579" t="29521" r="14473" b="24276"/>
          <a:stretch/>
        </p:blipFill>
        <p:spPr>
          <a:xfrm>
            <a:off x="1024128" y="2434294"/>
            <a:ext cx="6948798" cy="3932938"/>
          </a:xfrm>
          <a:prstGeom prst="rect">
            <a:avLst/>
          </a:prstGeom>
        </p:spPr>
      </p:pic>
    </p:spTree>
    <p:extLst>
      <p:ext uri="{BB962C8B-B14F-4D97-AF65-F5344CB8AC3E}">
        <p14:creationId xmlns:p14="http://schemas.microsoft.com/office/powerpoint/2010/main" val="7199658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SEARCH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just"/>
            <a:r>
              <a:rPr lang="en-US" sz="2400" b="0" i="0" dirty="0">
                <a:effectLst/>
                <a:latin typeface="euclid_circular_a"/>
              </a:rPr>
              <a:t>Let us try to visualize this with a diagram.</a:t>
            </a:r>
          </a:p>
          <a:p>
            <a:pPr algn="just"/>
            <a:endParaRPr lang="en-US" sz="2400" b="0"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
        <p:nvSpPr>
          <p:cNvPr id="7" name="TextBox 6">
            <a:extLst>
              <a:ext uri="{FF2B5EF4-FFF2-40B4-BE49-F238E27FC236}">
                <a16:creationId xmlns:a16="http://schemas.microsoft.com/office/drawing/2014/main" id="{73555138-1D0D-438D-9AB4-7358497EF6D7}"/>
              </a:ext>
            </a:extLst>
          </p:cNvPr>
          <p:cNvSpPr txBox="1"/>
          <p:nvPr/>
        </p:nvSpPr>
        <p:spPr>
          <a:xfrm>
            <a:off x="8213558" y="2629948"/>
            <a:ext cx="3978442" cy="1938992"/>
          </a:xfrm>
          <a:prstGeom prst="rect">
            <a:avLst/>
          </a:prstGeom>
          <a:noFill/>
        </p:spPr>
        <p:txBody>
          <a:bodyPr wrap="square" rtlCol="0">
            <a:spAutoFit/>
          </a:bodyPr>
          <a:lstStyle/>
          <a:p>
            <a:r>
              <a:rPr lang="en-US" sz="4000" b="0" i="0" dirty="0">
                <a:effectLst/>
                <a:latin typeface="euclid_circular_a"/>
              </a:rPr>
              <a:t>4&lt;6 so, transverse through the left child of 6</a:t>
            </a:r>
            <a:endParaRPr lang="en-PK" sz="4000" dirty="0"/>
          </a:p>
        </p:txBody>
      </p:sp>
      <p:pic>
        <p:nvPicPr>
          <p:cNvPr id="8" name="Picture 7">
            <a:extLst>
              <a:ext uri="{FF2B5EF4-FFF2-40B4-BE49-F238E27FC236}">
                <a16:creationId xmlns:a16="http://schemas.microsoft.com/office/drawing/2014/main" id="{0D9AD24D-2855-4CD0-9E36-E8BC60334941}"/>
              </a:ext>
            </a:extLst>
          </p:cNvPr>
          <p:cNvPicPr>
            <a:picLocks noChangeAspect="1"/>
          </p:cNvPicPr>
          <p:nvPr/>
        </p:nvPicPr>
        <p:blipFill rotWithShape="1">
          <a:blip r:embed="rId2">
            <a:extLst>
              <a:ext uri="{28A0092B-C50C-407E-A947-70E740481C1C}">
                <a14:useLocalDpi xmlns:a14="http://schemas.microsoft.com/office/drawing/2010/main" val="0"/>
              </a:ext>
            </a:extLst>
          </a:blip>
          <a:srcRect l="41579" t="26972" r="15131" b="28186"/>
          <a:stretch/>
        </p:blipFill>
        <p:spPr>
          <a:xfrm>
            <a:off x="675083" y="2343125"/>
            <a:ext cx="7646629" cy="4264151"/>
          </a:xfrm>
          <a:prstGeom prst="rect">
            <a:avLst/>
          </a:prstGeom>
        </p:spPr>
      </p:pic>
    </p:spTree>
    <p:extLst>
      <p:ext uri="{BB962C8B-B14F-4D97-AF65-F5344CB8AC3E}">
        <p14:creationId xmlns:p14="http://schemas.microsoft.com/office/powerpoint/2010/main" val="5659827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SEARCH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just"/>
            <a:r>
              <a:rPr lang="en-US" sz="2400" b="0" i="0" dirty="0">
                <a:effectLst/>
                <a:latin typeface="euclid_circular_a"/>
              </a:rPr>
              <a:t>Let us try to visualize this with a diagram.</a:t>
            </a:r>
          </a:p>
          <a:p>
            <a:pPr algn="just"/>
            <a:endParaRPr lang="en-US" sz="2400" b="0"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
        <p:nvSpPr>
          <p:cNvPr id="7" name="TextBox 6">
            <a:extLst>
              <a:ext uri="{FF2B5EF4-FFF2-40B4-BE49-F238E27FC236}">
                <a16:creationId xmlns:a16="http://schemas.microsoft.com/office/drawing/2014/main" id="{73555138-1D0D-438D-9AB4-7358497EF6D7}"/>
              </a:ext>
            </a:extLst>
          </p:cNvPr>
          <p:cNvSpPr txBox="1"/>
          <p:nvPr/>
        </p:nvSpPr>
        <p:spPr>
          <a:xfrm>
            <a:off x="8213558" y="2629948"/>
            <a:ext cx="3978442" cy="1323439"/>
          </a:xfrm>
          <a:prstGeom prst="rect">
            <a:avLst/>
          </a:prstGeom>
          <a:noFill/>
        </p:spPr>
        <p:txBody>
          <a:bodyPr wrap="square" rtlCol="0">
            <a:spAutoFit/>
          </a:bodyPr>
          <a:lstStyle/>
          <a:p>
            <a:r>
              <a:rPr lang="en-US" sz="4000" b="0" i="0" dirty="0">
                <a:effectLst/>
                <a:latin typeface="euclid_circular_a"/>
              </a:rPr>
              <a:t>Insert 4 as a left child of 6</a:t>
            </a:r>
            <a:endParaRPr lang="en-PK" sz="4000" dirty="0"/>
          </a:p>
        </p:txBody>
      </p:sp>
      <p:pic>
        <p:nvPicPr>
          <p:cNvPr id="6" name="Picture 5">
            <a:extLst>
              <a:ext uri="{FF2B5EF4-FFF2-40B4-BE49-F238E27FC236}">
                <a16:creationId xmlns:a16="http://schemas.microsoft.com/office/drawing/2014/main" id="{ABA65929-B1AB-4DF3-82B0-8346A82EC118}"/>
              </a:ext>
            </a:extLst>
          </p:cNvPr>
          <p:cNvPicPr>
            <a:picLocks noChangeAspect="1"/>
          </p:cNvPicPr>
          <p:nvPr/>
        </p:nvPicPr>
        <p:blipFill rotWithShape="1">
          <a:blip r:embed="rId2">
            <a:extLst>
              <a:ext uri="{28A0092B-C50C-407E-A947-70E740481C1C}">
                <a14:useLocalDpi xmlns:a14="http://schemas.microsoft.com/office/drawing/2010/main" val="0"/>
              </a:ext>
            </a:extLst>
          </a:blip>
          <a:srcRect l="41974" t="26972" r="14342" b="27942"/>
          <a:stretch/>
        </p:blipFill>
        <p:spPr>
          <a:xfrm>
            <a:off x="453165" y="2431592"/>
            <a:ext cx="7693500" cy="4274695"/>
          </a:xfrm>
          <a:prstGeom prst="rect">
            <a:avLst/>
          </a:prstGeom>
        </p:spPr>
      </p:pic>
    </p:spTree>
    <p:extLst>
      <p:ext uri="{BB962C8B-B14F-4D97-AF65-F5344CB8AC3E}">
        <p14:creationId xmlns:p14="http://schemas.microsoft.com/office/powerpoint/2010/main" val="2988659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SEARCH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just"/>
            <a:r>
              <a:rPr lang="en-US" sz="3600" b="1" dirty="0">
                <a:solidFill>
                  <a:srgbClr val="25265E"/>
                </a:solidFill>
                <a:latin typeface="euclid_circular_a"/>
              </a:rPr>
              <a:t>At the end …</a:t>
            </a:r>
          </a:p>
          <a:p>
            <a:pPr algn="just"/>
            <a:r>
              <a:rPr lang="en-US" sz="2400" b="0" i="0" dirty="0">
                <a:effectLst/>
                <a:latin typeface="euclid_circular_a"/>
              </a:rPr>
              <a:t>We have attached the node but we still have to exit from the function without doing any damage to the rest of the tree. This is where the return node; at the end comes in handy. In the case of NULL, the newly created node is returned and attached to the parent node, otherwise the same node is returned without any change as we go up until we return to the root.</a:t>
            </a:r>
          </a:p>
          <a:p>
            <a:pPr algn="just"/>
            <a:endParaRPr lang="en-US" sz="2400" b="0" i="0" dirty="0">
              <a:effectLst/>
              <a:latin typeface="euclid_circular_a"/>
            </a:endParaRPr>
          </a:p>
          <a:p>
            <a:pPr algn="just"/>
            <a:r>
              <a:rPr lang="en-US" sz="2400" b="0" i="0" dirty="0">
                <a:effectLst/>
                <a:latin typeface="euclid_circular_a"/>
              </a:rPr>
              <a:t>This makes sure that as we move back up the tree, the other node connections aren't changed.</a:t>
            </a: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Tree>
    <p:extLst>
      <p:ext uri="{BB962C8B-B14F-4D97-AF65-F5344CB8AC3E}">
        <p14:creationId xmlns:p14="http://schemas.microsoft.com/office/powerpoint/2010/main" val="3426266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SEARCH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just"/>
            <a:r>
              <a:rPr lang="en-US" sz="3200" b="1" i="0" dirty="0">
                <a:solidFill>
                  <a:srgbClr val="25265E"/>
                </a:solidFill>
                <a:effectLst/>
                <a:latin typeface="euclid_circular_a"/>
              </a:rPr>
              <a:t>Deletion Operation</a:t>
            </a:r>
          </a:p>
          <a:p>
            <a:pPr algn="just"/>
            <a:r>
              <a:rPr lang="en-US" sz="2400" b="0" i="0" dirty="0">
                <a:effectLst/>
                <a:latin typeface="euclid_circular_a"/>
              </a:rPr>
              <a:t>There are three cases for deleting a node from a binary search tree.</a:t>
            </a:r>
          </a:p>
          <a:p>
            <a:pPr algn="just"/>
            <a:r>
              <a:rPr lang="en-US" sz="3200" b="1" dirty="0">
                <a:solidFill>
                  <a:srgbClr val="25265E"/>
                </a:solidFill>
                <a:latin typeface="euclid_circular_a"/>
              </a:rPr>
              <a:t>Case I</a:t>
            </a:r>
          </a:p>
          <a:p>
            <a:pPr algn="just"/>
            <a:r>
              <a:rPr lang="en-US" sz="2400" dirty="0">
                <a:latin typeface="euclid_circular_a"/>
              </a:rPr>
              <a:t>In the first case, the node to be deleted is the leaf </a:t>
            </a:r>
          </a:p>
          <a:p>
            <a:pPr algn="just"/>
            <a:r>
              <a:rPr lang="en-US" sz="2400" dirty="0">
                <a:latin typeface="euclid_circular_a"/>
              </a:rPr>
              <a:t>node. In such a case, simply delete the node from </a:t>
            </a:r>
          </a:p>
          <a:p>
            <a:pPr algn="just"/>
            <a:r>
              <a:rPr lang="en-US" sz="2400" dirty="0">
                <a:latin typeface="euclid_circular_a"/>
              </a:rPr>
              <a:t>the tree.</a:t>
            </a:r>
          </a:p>
          <a:p>
            <a:pPr algn="just"/>
            <a:endParaRPr lang="en-US" sz="2400" dirty="0">
              <a:latin typeface="euclid_circular_a"/>
            </a:endParaRPr>
          </a:p>
          <a:p>
            <a:pPr algn="just"/>
            <a:r>
              <a:rPr lang="en-US" sz="2400" b="1" dirty="0">
                <a:solidFill>
                  <a:srgbClr val="FF0000"/>
                </a:solidFill>
                <a:latin typeface="euclid_circular_a"/>
              </a:rPr>
              <a:t>4 is to be deleted</a:t>
            </a:r>
          </a:p>
          <a:p>
            <a:pPr algn="just"/>
            <a:endParaRPr lang="en-US" sz="3200" b="1" dirty="0">
              <a:solidFill>
                <a:srgbClr val="25265E"/>
              </a:solidFill>
              <a:latin typeface="euclid_circular_a"/>
            </a:endParaRPr>
          </a:p>
          <a:p>
            <a:pPr algn="just"/>
            <a:endParaRPr lang="en-US" sz="3200" b="1" dirty="0">
              <a:solidFill>
                <a:srgbClr val="25265E"/>
              </a:solidFill>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6EAC4410-E5CA-4688-A516-1AEF2CDB7D9C}"/>
              </a:ext>
            </a:extLst>
          </p:cNvPr>
          <p:cNvPicPr>
            <a:picLocks noChangeAspect="1"/>
          </p:cNvPicPr>
          <p:nvPr/>
        </p:nvPicPr>
        <p:blipFill rotWithShape="1">
          <a:blip r:embed="rId2">
            <a:extLst>
              <a:ext uri="{28A0092B-C50C-407E-A947-70E740481C1C}">
                <a14:useLocalDpi xmlns:a14="http://schemas.microsoft.com/office/drawing/2010/main" val="0"/>
              </a:ext>
            </a:extLst>
          </a:blip>
          <a:srcRect l="48750" t="35641" r="22632" b="23297"/>
          <a:stretch/>
        </p:blipFill>
        <p:spPr>
          <a:xfrm>
            <a:off x="7595936" y="3094721"/>
            <a:ext cx="4387516" cy="3388979"/>
          </a:xfrm>
          <a:prstGeom prst="rect">
            <a:avLst/>
          </a:prstGeom>
        </p:spPr>
      </p:pic>
    </p:spTree>
    <p:extLst>
      <p:ext uri="{BB962C8B-B14F-4D97-AF65-F5344CB8AC3E}">
        <p14:creationId xmlns:p14="http://schemas.microsoft.com/office/powerpoint/2010/main" val="3876318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TERMINOLOGIES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fontAlgn="base">
              <a:lnSpc>
                <a:spcPct val="140000"/>
              </a:lnSpc>
            </a:pPr>
            <a:r>
              <a:rPr lang="en-US" sz="3200" dirty="0">
                <a:solidFill>
                  <a:srgbClr val="FF0000"/>
                </a:solidFill>
              </a:rPr>
              <a:t>Difference between tree height and tree depth?</a:t>
            </a:r>
          </a:p>
          <a:p>
            <a:pPr marL="352425" indent="-255588" algn="just" fontAlgn="base">
              <a:lnSpc>
                <a:spcPct val="140000"/>
              </a:lnSpc>
              <a:spcBef>
                <a:spcPts val="0"/>
              </a:spcBef>
              <a:buClr>
                <a:srgbClr val="C00000"/>
              </a:buClr>
              <a:buSzPct val="133000"/>
              <a:buFont typeface="Arial" panose="020B0604020202020204" pitchFamily="34" charset="0"/>
              <a:buChar char="•"/>
            </a:pPr>
            <a:r>
              <a:rPr lang="en-US" sz="2400" b="0" i="0" dirty="0">
                <a:effectLst/>
                <a:latin typeface="euclid_circular_a"/>
              </a:rPr>
              <a:t>The height of a node is the number of edges from</a:t>
            </a:r>
          </a:p>
          <a:p>
            <a:pPr marL="96837" indent="0" algn="just" fontAlgn="base">
              <a:lnSpc>
                <a:spcPct val="140000"/>
              </a:lnSpc>
              <a:spcBef>
                <a:spcPts val="0"/>
              </a:spcBef>
              <a:buClr>
                <a:srgbClr val="C00000"/>
              </a:buClr>
              <a:buSzPct val="133000"/>
              <a:buNone/>
            </a:pPr>
            <a:r>
              <a:rPr lang="en-US" sz="2400" b="0" i="0" dirty="0">
                <a:effectLst/>
                <a:latin typeface="euclid_circular_a"/>
              </a:rPr>
              <a:t> the node to the deepest leaf (i.e,. the longest path </a:t>
            </a:r>
          </a:p>
          <a:p>
            <a:pPr marL="96837" indent="0" algn="just" fontAlgn="base">
              <a:lnSpc>
                <a:spcPct val="140000"/>
              </a:lnSpc>
              <a:spcBef>
                <a:spcPts val="0"/>
              </a:spcBef>
              <a:buClr>
                <a:srgbClr val="C00000"/>
              </a:buClr>
              <a:buSzPct val="133000"/>
              <a:buNone/>
            </a:pPr>
            <a:r>
              <a:rPr lang="en-US" sz="2400" b="0" i="0" dirty="0">
                <a:effectLst/>
                <a:latin typeface="euclid_circular_a"/>
              </a:rPr>
              <a:t>from the node to a leaf node).</a:t>
            </a:r>
          </a:p>
          <a:p>
            <a:pPr marL="352425" indent="-255588" algn="just" fontAlgn="base">
              <a:lnSpc>
                <a:spcPct val="140000"/>
              </a:lnSpc>
              <a:spcBef>
                <a:spcPts val="0"/>
              </a:spcBef>
              <a:buClr>
                <a:srgbClr val="C00000"/>
              </a:buClr>
              <a:buSzPct val="133000"/>
              <a:buFont typeface="Arial" panose="020B0604020202020204" pitchFamily="34" charset="0"/>
              <a:buChar char="•"/>
            </a:pPr>
            <a:r>
              <a:rPr lang="en-US" sz="2400" dirty="0">
                <a:latin typeface="euclid_circular_a"/>
              </a:rPr>
              <a:t>The depth of a node is the number of edges from</a:t>
            </a:r>
          </a:p>
          <a:p>
            <a:pPr marL="96837" indent="0" algn="just" fontAlgn="base">
              <a:lnSpc>
                <a:spcPct val="140000"/>
              </a:lnSpc>
              <a:spcBef>
                <a:spcPts val="0"/>
              </a:spcBef>
              <a:buClr>
                <a:srgbClr val="C00000"/>
              </a:buClr>
              <a:buSzPct val="133000"/>
              <a:buNone/>
            </a:pPr>
            <a:r>
              <a:rPr lang="en-US" sz="2400" dirty="0">
                <a:latin typeface="euclid_circular_a"/>
              </a:rPr>
              <a:t>the root to the node.</a:t>
            </a: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AA2C592D-BC09-4654-BDA8-E34FC78062B1}"/>
              </a:ext>
            </a:extLst>
          </p:cNvPr>
          <p:cNvPicPr>
            <a:picLocks noChangeAspect="1"/>
          </p:cNvPicPr>
          <p:nvPr/>
        </p:nvPicPr>
        <p:blipFill rotWithShape="1">
          <a:blip r:embed="rId2">
            <a:extLst>
              <a:ext uri="{28A0092B-C50C-407E-A947-70E740481C1C}">
                <a14:useLocalDpi xmlns:a14="http://schemas.microsoft.com/office/drawing/2010/main" val="0"/>
              </a:ext>
            </a:extLst>
          </a:blip>
          <a:srcRect l="51250" t="32708" r="25658" b="29521"/>
          <a:stretch/>
        </p:blipFill>
        <p:spPr>
          <a:xfrm>
            <a:off x="7552649" y="2576245"/>
            <a:ext cx="4577750" cy="4031031"/>
          </a:xfrm>
          <a:prstGeom prst="rect">
            <a:avLst/>
          </a:prstGeom>
        </p:spPr>
      </p:pic>
    </p:spTree>
    <p:extLst>
      <p:ext uri="{BB962C8B-B14F-4D97-AF65-F5344CB8AC3E}">
        <p14:creationId xmlns:p14="http://schemas.microsoft.com/office/powerpoint/2010/main" val="13340703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SEARCH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just"/>
            <a:r>
              <a:rPr lang="en-US" sz="3200" b="1" i="0" dirty="0">
                <a:solidFill>
                  <a:srgbClr val="25265E"/>
                </a:solidFill>
                <a:effectLst/>
                <a:latin typeface="euclid_circular_a"/>
              </a:rPr>
              <a:t>Deletion Operation</a:t>
            </a:r>
          </a:p>
          <a:p>
            <a:pPr algn="just"/>
            <a:r>
              <a:rPr lang="en-US" sz="2400" b="0" i="0" dirty="0">
                <a:effectLst/>
                <a:latin typeface="euclid_circular_a"/>
              </a:rPr>
              <a:t>There are three cases for deleting a node from a binary search tree.</a:t>
            </a:r>
          </a:p>
          <a:p>
            <a:pPr algn="just"/>
            <a:r>
              <a:rPr lang="en-US" sz="3200" b="1" dirty="0">
                <a:solidFill>
                  <a:srgbClr val="25265E"/>
                </a:solidFill>
                <a:latin typeface="euclid_circular_a"/>
              </a:rPr>
              <a:t>Case I</a:t>
            </a:r>
          </a:p>
          <a:p>
            <a:pPr algn="just"/>
            <a:r>
              <a:rPr lang="en-US" sz="2400" dirty="0">
                <a:latin typeface="euclid_circular_a"/>
              </a:rPr>
              <a:t>In the first case, the node to be deleted is the leaf </a:t>
            </a:r>
          </a:p>
          <a:p>
            <a:pPr algn="just"/>
            <a:r>
              <a:rPr lang="en-US" sz="2400" dirty="0">
                <a:latin typeface="euclid_circular_a"/>
              </a:rPr>
              <a:t>node. In such a case, simply delete the node from </a:t>
            </a:r>
          </a:p>
          <a:p>
            <a:pPr algn="just"/>
            <a:r>
              <a:rPr lang="en-US" sz="2400" dirty="0">
                <a:latin typeface="euclid_circular_a"/>
              </a:rPr>
              <a:t>the tree.</a:t>
            </a:r>
          </a:p>
          <a:p>
            <a:pPr algn="just"/>
            <a:endParaRPr lang="en-US" sz="2400" dirty="0">
              <a:latin typeface="euclid_circular_a"/>
            </a:endParaRPr>
          </a:p>
          <a:p>
            <a:pPr algn="just"/>
            <a:r>
              <a:rPr lang="en-US" sz="2400" b="1" dirty="0">
                <a:solidFill>
                  <a:srgbClr val="FF0000"/>
                </a:solidFill>
                <a:latin typeface="euclid_circular_a"/>
              </a:rPr>
              <a:t>4 is deleted</a:t>
            </a:r>
          </a:p>
          <a:p>
            <a:pPr algn="just"/>
            <a:endParaRPr lang="en-US" sz="3200" b="1" dirty="0">
              <a:solidFill>
                <a:srgbClr val="25265E"/>
              </a:solidFill>
              <a:latin typeface="euclid_circular_a"/>
            </a:endParaRPr>
          </a:p>
          <a:p>
            <a:pPr algn="just"/>
            <a:endParaRPr lang="en-US" sz="3200" b="1" dirty="0">
              <a:solidFill>
                <a:srgbClr val="25265E"/>
              </a:solidFill>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9" name="Picture 8">
            <a:extLst>
              <a:ext uri="{FF2B5EF4-FFF2-40B4-BE49-F238E27FC236}">
                <a16:creationId xmlns:a16="http://schemas.microsoft.com/office/drawing/2014/main" id="{1BBE7D1A-E2EA-43CA-ACFF-AE14BFD75366}"/>
              </a:ext>
            </a:extLst>
          </p:cNvPr>
          <p:cNvPicPr>
            <a:picLocks noChangeAspect="1"/>
          </p:cNvPicPr>
          <p:nvPr/>
        </p:nvPicPr>
        <p:blipFill rotWithShape="1">
          <a:blip r:embed="rId2">
            <a:extLst>
              <a:ext uri="{28A0092B-C50C-407E-A947-70E740481C1C}">
                <a14:useLocalDpi xmlns:a14="http://schemas.microsoft.com/office/drawing/2010/main" val="0"/>
              </a:ext>
            </a:extLst>
          </a:blip>
          <a:srcRect l="48750" t="35396" r="22105" b="22564"/>
          <a:stretch/>
        </p:blipFill>
        <p:spPr>
          <a:xfrm>
            <a:off x="7595937" y="3138477"/>
            <a:ext cx="4467085" cy="3468799"/>
          </a:xfrm>
          <a:prstGeom prst="rect">
            <a:avLst/>
          </a:prstGeom>
        </p:spPr>
      </p:pic>
    </p:spTree>
    <p:extLst>
      <p:ext uri="{BB962C8B-B14F-4D97-AF65-F5344CB8AC3E}">
        <p14:creationId xmlns:p14="http://schemas.microsoft.com/office/powerpoint/2010/main" val="118248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SEARCH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just">
              <a:buNone/>
            </a:pPr>
            <a:r>
              <a:rPr lang="en-US" sz="3200" b="1" dirty="0">
                <a:solidFill>
                  <a:srgbClr val="25265E"/>
                </a:solidFill>
                <a:latin typeface="euclid_circular_a"/>
              </a:rPr>
              <a:t>Case II</a:t>
            </a:r>
          </a:p>
          <a:p>
            <a:pPr algn="just"/>
            <a:r>
              <a:rPr lang="en-US" sz="2400" dirty="0">
                <a:latin typeface="euclid_circular_a"/>
              </a:rPr>
              <a:t>In the second case, the node to be deleted lies has a single child node. In such a case follow the steps below:</a:t>
            </a:r>
          </a:p>
          <a:p>
            <a:pPr marL="457200" indent="-457200" algn="just">
              <a:buFont typeface="+mj-lt"/>
              <a:buAutoNum type="arabicPeriod"/>
            </a:pPr>
            <a:r>
              <a:rPr lang="en-US" sz="2400" dirty="0">
                <a:latin typeface="euclid_circular_a"/>
              </a:rPr>
              <a:t>Replace that node with its child node.</a:t>
            </a:r>
          </a:p>
          <a:p>
            <a:pPr marL="457200" indent="-457200" algn="just">
              <a:buFont typeface="+mj-lt"/>
              <a:buAutoNum type="arabicPeriod"/>
            </a:pPr>
            <a:r>
              <a:rPr lang="en-US" sz="2400" dirty="0">
                <a:latin typeface="euclid_circular_a"/>
              </a:rPr>
              <a:t>Remove the child node from its original position.</a:t>
            </a:r>
          </a:p>
          <a:p>
            <a:pPr marL="457200" indent="-457200" algn="just">
              <a:buFont typeface="+mj-lt"/>
              <a:buAutoNum type="arabicPeriod"/>
            </a:pPr>
            <a:endParaRPr lang="en-US" sz="2400" dirty="0">
              <a:latin typeface="euclid_circular_a"/>
            </a:endParaRPr>
          </a:p>
          <a:p>
            <a:pPr marL="457200" indent="-457200" algn="just">
              <a:buFont typeface="+mj-lt"/>
              <a:buAutoNum type="arabicPeriod"/>
            </a:pPr>
            <a:endParaRPr lang="en-US" sz="2400" dirty="0">
              <a:latin typeface="euclid_circular_a"/>
            </a:endParaRPr>
          </a:p>
          <a:p>
            <a:pPr marL="0" indent="0" algn="just">
              <a:buNone/>
            </a:pPr>
            <a:r>
              <a:rPr lang="en-US" sz="2400" b="1" i="0" dirty="0">
                <a:solidFill>
                  <a:srgbClr val="FF0000"/>
                </a:solidFill>
                <a:effectLst/>
                <a:latin typeface="euclid_circular_a"/>
              </a:rPr>
              <a:t>6 is to be deleted</a:t>
            </a:r>
            <a:endParaRPr lang="en-US" sz="2400" b="1" dirty="0">
              <a:solidFill>
                <a:srgbClr val="FF0000"/>
              </a:solidFill>
              <a:latin typeface="euclid_circular_a"/>
            </a:endParaRPr>
          </a:p>
          <a:p>
            <a:pPr algn="just"/>
            <a:endParaRPr lang="en-US" sz="3200" b="1" dirty="0">
              <a:solidFill>
                <a:srgbClr val="25265E"/>
              </a:solidFill>
              <a:latin typeface="euclid_circular_a"/>
            </a:endParaRPr>
          </a:p>
          <a:p>
            <a:pPr algn="just"/>
            <a:endParaRPr lang="en-US" sz="3200" b="1" dirty="0">
              <a:solidFill>
                <a:srgbClr val="25265E"/>
              </a:solidFill>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A4E8F72E-D470-4AA7-8D66-C9FA30EA7117}"/>
              </a:ext>
            </a:extLst>
          </p:cNvPr>
          <p:cNvPicPr>
            <a:picLocks noChangeAspect="1"/>
          </p:cNvPicPr>
          <p:nvPr/>
        </p:nvPicPr>
        <p:blipFill rotWithShape="1">
          <a:blip r:embed="rId2">
            <a:extLst>
              <a:ext uri="{28A0092B-C50C-407E-A947-70E740481C1C}">
                <a14:useLocalDpi xmlns:a14="http://schemas.microsoft.com/office/drawing/2010/main" val="0"/>
              </a:ext>
            </a:extLst>
          </a:blip>
          <a:srcRect l="48750" t="39551" r="23119" b="17188"/>
          <a:stretch/>
        </p:blipFill>
        <p:spPr>
          <a:xfrm>
            <a:off x="7551626" y="3056181"/>
            <a:ext cx="4592247" cy="3801819"/>
          </a:xfrm>
          <a:prstGeom prst="rect">
            <a:avLst/>
          </a:prstGeom>
        </p:spPr>
      </p:pic>
    </p:spTree>
    <p:extLst>
      <p:ext uri="{BB962C8B-B14F-4D97-AF65-F5344CB8AC3E}">
        <p14:creationId xmlns:p14="http://schemas.microsoft.com/office/powerpoint/2010/main" val="6160228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SEARCH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just">
              <a:buNone/>
            </a:pPr>
            <a:r>
              <a:rPr lang="en-US" sz="3200" b="1" dirty="0">
                <a:solidFill>
                  <a:srgbClr val="25265E"/>
                </a:solidFill>
                <a:latin typeface="euclid_circular_a"/>
              </a:rPr>
              <a:t>Case II</a:t>
            </a:r>
          </a:p>
          <a:p>
            <a:pPr algn="just"/>
            <a:r>
              <a:rPr lang="en-US" sz="2400" dirty="0">
                <a:latin typeface="euclid_circular_a"/>
              </a:rPr>
              <a:t>In the second case, the node to be deleted lies has a single child node. In such a case follow the steps below:</a:t>
            </a:r>
          </a:p>
          <a:p>
            <a:pPr marL="457200" indent="-457200" algn="just">
              <a:buFont typeface="+mj-lt"/>
              <a:buAutoNum type="arabicPeriod"/>
            </a:pPr>
            <a:r>
              <a:rPr lang="en-US" sz="2400" dirty="0">
                <a:latin typeface="euclid_circular_a"/>
              </a:rPr>
              <a:t>Replace that node with its child node.</a:t>
            </a:r>
          </a:p>
          <a:p>
            <a:pPr marL="457200" indent="-457200" algn="just">
              <a:buFont typeface="+mj-lt"/>
              <a:buAutoNum type="arabicPeriod"/>
            </a:pPr>
            <a:r>
              <a:rPr lang="en-US" sz="2400" dirty="0">
                <a:latin typeface="euclid_circular_a"/>
              </a:rPr>
              <a:t>Remove the child node from its original position.</a:t>
            </a:r>
          </a:p>
          <a:p>
            <a:pPr marL="457200" indent="-457200" algn="just">
              <a:buFont typeface="+mj-lt"/>
              <a:buAutoNum type="arabicPeriod"/>
            </a:pPr>
            <a:endParaRPr lang="en-US" sz="2400" dirty="0">
              <a:latin typeface="euclid_circular_a"/>
            </a:endParaRPr>
          </a:p>
          <a:p>
            <a:pPr marL="457200" indent="-457200" algn="just">
              <a:buFont typeface="+mj-lt"/>
              <a:buAutoNum type="arabicPeriod"/>
            </a:pPr>
            <a:endParaRPr lang="en-US" sz="2400" dirty="0">
              <a:latin typeface="euclid_circular_a"/>
            </a:endParaRPr>
          </a:p>
          <a:p>
            <a:pPr marL="0" indent="0" algn="just">
              <a:buNone/>
            </a:pPr>
            <a:r>
              <a:rPr lang="en-US" sz="2400" b="1" i="0" dirty="0">
                <a:solidFill>
                  <a:srgbClr val="FF0000"/>
                </a:solidFill>
                <a:effectLst/>
                <a:latin typeface="euclid_circular_a"/>
              </a:rPr>
              <a:t>copy the value of its child to the node and delete </a:t>
            </a:r>
          </a:p>
          <a:p>
            <a:pPr marL="0" indent="0" algn="just">
              <a:buNone/>
            </a:pPr>
            <a:r>
              <a:rPr lang="en-US" sz="2400" b="1" i="0" dirty="0">
                <a:solidFill>
                  <a:srgbClr val="FF0000"/>
                </a:solidFill>
                <a:effectLst/>
                <a:latin typeface="euclid_circular_a"/>
              </a:rPr>
              <a:t>the child.</a:t>
            </a:r>
            <a:endParaRPr lang="en-US" sz="3200" b="1" dirty="0">
              <a:solidFill>
                <a:srgbClr val="25265E"/>
              </a:solidFill>
              <a:latin typeface="euclid_circular_a"/>
            </a:endParaRPr>
          </a:p>
          <a:p>
            <a:pPr algn="just"/>
            <a:endParaRPr lang="en-US" sz="3200" b="1" dirty="0">
              <a:solidFill>
                <a:srgbClr val="25265E"/>
              </a:solidFill>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01B70EB4-DA65-48BD-97A9-A587B918C693}"/>
              </a:ext>
            </a:extLst>
          </p:cNvPr>
          <p:cNvPicPr>
            <a:picLocks noChangeAspect="1"/>
          </p:cNvPicPr>
          <p:nvPr/>
        </p:nvPicPr>
        <p:blipFill rotWithShape="1">
          <a:blip r:embed="rId2">
            <a:extLst>
              <a:ext uri="{28A0092B-C50C-407E-A947-70E740481C1C}">
                <a14:useLocalDpi xmlns:a14="http://schemas.microsoft.com/office/drawing/2010/main" val="0"/>
              </a:ext>
            </a:extLst>
          </a:blip>
          <a:srcRect l="48750" t="31730" r="22500" b="25742"/>
          <a:stretch/>
        </p:blipFill>
        <p:spPr>
          <a:xfrm>
            <a:off x="7662671" y="3088264"/>
            <a:ext cx="4602893" cy="3665461"/>
          </a:xfrm>
          <a:prstGeom prst="rect">
            <a:avLst/>
          </a:prstGeom>
        </p:spPr>
      </p:pic>
    </p:spTree>
    <p:extLst>
      <p:ext uri="{BB962C8B-B14F-4D97-AF65-F5344CB8AC3E}">
        <p14:creationId xmlns:p14="http://schemas.microsoft.com/office/powerpoint/2010/main" val="19012911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SEARCH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0" indent="0" algn="just">
              <a:buNone/>
            </a:pPr>
            <a:r>
              <a:rPr lang="en-US" sz="3200" b="1" dirty="0">
                <a:solidFill>
                  <a:srgbClr val="25265E"/>
                </a:solidFill>
                <a:latin typeface="euclid_circular_a"/>
              </a:rPr>
              <a:t>Case II</a:t>
            </a:r>
          </a:p>
          <a:p>
            <a:pPr algn="just"/>
            <a:r>
              <a:rPr lang="en-US" sz="2400" dirty="0">
                <a:latin typeface="euclid_circular_a"/>
              </a:rPr>
              <a:t>In the second case, the node to be deleted lies has a single child node. In such a case follow the steps below:</a:t>
            </a:r>
          </a:p>
          <a:p>
            <a:pPr marL="457200" indent="-457200" algn="just">
              <a:buFont typeface="+mj-lt"/>
              <a:buAutoNum type="arabicPeriod"/>
            </a:pPr>
            <a:r>
              <a:rPr lang="en-US" sz="2400" dirty="0">
                <a:latin typeface="euclid_circular_a"/>
              </a:rPr>
              <a:t>Replace that node with its child node.</a:t>
            </a:r>
          </a:p>
          <a:p>
            <a:pPr marL="457200" indent="-457200" algn="just">
              <a:buFont typeface="+mj-lt"/>
              <a:buAutoNum type="arabicPeriod"/>
            </a:pPr>
            <a:r>
              <a:rPr lang="en-US" sz="2400" dirty="0">
                <a:latin typeface="euclid_circular_a"/>
              </a:rPr>
              <a:t>Remove the child node from its original </a:t>
            </a:r>
          </a:p>
          <a:p>
            <a:pPr marL="449263" indent="0" algn="just">
              <a:buNone/>
            </a:pPr>
            <a:r>
              <a:rPr lang="en-US" sz="2400" dirty="0">
                <a:latin typeface="euclid_circular_a"/>
              </a:rPr>
              <a:t>position.</a:t>
            </a:r>
          </a:p>
          <a:p>
            <a:pPr marL="457200" indent="-457200" algn="just">
              <a:buFont typeface="+mj-lt"/>
              <a:buAutoNum type="arabicPeriod"/>
            </a:pPr>
            <a:endParaRPr lang="en-US" sz="2400" dirty="0">
              <a:latin typeface="euclid_circular_a"/>
            </a:endParaRPr>
          </a:p>
          <a:p>
            <a:pPr marL="457200" indent="-457200" algn="just">
              <a:buFont typeface="+mj-lt"/>
              <a:buAutoNum type="arabicPeriod"/>
            </a:pPr>
            <a:endParaRPr lang="en-US" sz="2400" dirty="0">
              <a:latin typeface="euclid_circular_a"/>
            </a:endParaRPr>
          </a:p>
          <a:p>
            <a:pPr marL="0" indent="0" algn="just">
              <a:buNone/>
            </a:pPr>
            <a:r>
              <a:rPr lang="en-US" sz="2400" b="1" i="0" dirty="0">
                <a:solidFill>
                  <a:srgbClr val="FF0000"/>
                </a:solidFill>
                <a:effectLst/>
                <a:latin typeface="euclid_circular_a"/>
              </a:rPr>
              <a:t>Final Tree.</a:t>
            </a:r>
            <a:endParaRPr lang="en-US" sz="3200" b="1" dirty="0">
              <a:solidFill>
                <a:srgbClr val="25265E"/>
              </a:solidFill>
              <a:latin typeface="euclid_circular_a"/>
            </a:endParaRPr>
          </a:p>
          <a:p>
            <a:pPr algn="just"/>
            <a:endParaRPr lang="en-US" sz="3200" b="1" dirty="0">
              <a:solidFill>
                <a:srgbClr val="25265E"/>
              </a:solidFill>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F046B1C0-E54D-41D1-877D-36AFD2E14C95}"/>
              </a:ext>
            </a:extLst>
          </p:cNvPr>
          <p:cNvPicPr>
            <a:picLocks noChangeAspect="1"/>
          </p:cNvPicPr>
          <p:nvPr/>
        </p:nvPicPr>
        <p:blipFill rotWithShape="1">
          <a:blip r:embed="rId2">
            <a:extLst>
              <a:ext uri="{28A0092B-C50C-407E-A947-70E740481C1C}">
                <a14:useLocalDpi xmlns:a14="http://schemas.microsoft.com/office/drawing/2010/main" val="0"/>
              </a:ext>
            </a:extLst>
          </a:blip>
          <a:srcRect l="49104" t="44155" r="22951" b="25008"/>
          <a:stretch/>
        </p:blipFill>
        <p:spPr>
          <a:xfrm>
            <a:off x="6610003" y="3028917"/>
            <a:ext cx="5502441" cy="3488504"/>
          </a:xfrm>
          <a:prstGeom prst="rect">
            <a:avLst/>
          </a:prstGeom>
        </p:spPr>
      </p:pic>
    </p:spTree>
    <p:extLst>
      <p:ext uri="{BB962C8B-B14F-4D97-AF65-F5344CB8AC3E}">
        <p14:creationId xmlns:p14="http://schemas.microsoft.com/office/powerpoint/2010/main" val="34909897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SEARCH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fontScale="92500" lnSpcReduction="20000"/>
          </a:bodyPr>
          <a:lstStyle/>
          <a:p>
            <a:pPr algn="l"/>
            <a:r>
              <a:rPr lang="en-US" sz="3500" b="1" i="0" dirty="0">
                <a:solidFill>
                  <a:srgbClr val="25265E"/>
                </a:solidFill>
                <a:effectLst/>
                <a:latin typeface="euclid_circular_a"/>
              </a:rPr>
              <a:t>Case III</a:t>
            </a:r>
          </a:p>
          <a:p>
            <a:pPr algn="l"/>
            <a:r>
              <a:rPr lang="en-US" sz="2600" b="0" i="0" dirty="0">
                <a:effectLst/>
                <a:latin typeface="euclid_circular_a"/>
              </a:rPr>
              <a:t>In the third case, the node to be deleted has two children. In such a case follow the steps below:</a:t>
            </a:r>
          </a:p>
          <a:p>
            <a:pPr marL="449263" indent="-449263" algn="l">
              <a:buFont typeface="+mj-lt"/>
              <a:buAutoNum type="arabicPeriod"/>
            </a:pPr>
            <a:r>
              <a:rPr lang="en-US" sz="2600" b="0" i="0" dirty="0">
                <a:effectLst/>
                <a:latin typeface="euclid_circular_a"/>
              </a:rPr>
              <a:t>Get the </a:t>
            </a:r>
            <a:r>
              <a:rPr lang="en-US" sz="2600" b="0" i="0" dirty="0" err="1">
                <a:effectLst/>
                <a:latin typeface="euclid_circular_a"/>
              </a:rPr>
              <a:t>inorder</a:t>
            </a:r>
            <a:r>
              <a:rPr lang="en-US" sz="2600" b="0" i="0" dirty="0">
                <a:effectLst/>
                <a:latin typeface="euclid_circular_a"/>
              </a:rPr>
              <a:t> successor of that node.</a:t>
            </a:r>
          </a:p>
          <a:p>
            <a:pPr marL="449263" indent="-449263" algn="l">
              <a:buFont typeface="+mj-lt"/>
              <a:buAutoNum type="arabicPeriod"/>
            </a:pPr>
            <a:r>
              <a:rPr lang="en-US" sz="2600" b="0" i="0" dirty="0">
                <a:effectLst/>
                <a:latin typeface="euclid_circular_a"/>
              </a:rPr>
              <a:t>Replace the node with the </a:t>
            </a:r>
            <a:r>
              <a:rPr lang="en-US" sz="2600" b="0" i="0" dirty="0" err="1">
                <a:effectLst/>
                <a:latin typeface="euclid_circular_a"/>
              </a:rPr>
              <a:t>inorder</a:t>
            </a:r>
            <a:r>
              <a:rPr lang="en-US" sz="2600" b="0" i="0" dirty="0">
                <a:effectLst/>
                <a:latin typeface="euclid_circular_a"/>
              </a:rPr>
              <a:t> </a:t>
            </a:r>
          </a:p>
          <a:p>
            <a:pPr marL="449263" indent="0" algn="l">
              <a:buNone/>
            </a:pPr>
            <a:r>
              <a:rPr lang="en-US" sz="2600" b="0" i="0" dirty="0">
                <a:effectLst/>
                <a:latin typeface="euclid_circular_a"/>
              </a:rPr>
              <a:t>successor.</a:t>
            </a:r>
          </a:p>
          <a:p>
            <a:pPr marL="449263" indent="-449263" algn="l">
              <a:buFont typeface="+mj-lt"/>
              <a:buAutoNum type="arabicPeriod"/>
            </a:pPr>
            <a:r>
              <a:rPr lang="en-US" sz="2600" b="0" i="0" dirty="0">
                <a:effectLst/>
                <a:latin typeface="euclid_circular_a"/>
              </a:rPr>
              <a:t>Remove the </a:t>
            </a:r>
            <a:r>
              <a:rPr lang="en-US" sz="2600" b="0" i="0" dirty="0" err="1">
                <a:effectLst/>
                <a:latin typeface="euclid_circular_a"/>
              </a:rPr>
              <a:t>inorder</a:t>
            </a:r>
            <a:r>
              <a:rPr lang="en-US" sz="2600" b="0" i="0" dirty="0">
                <a:effectLst/>
                <a:latin typeface="euclid_circular_a"/>
              </a:rPr>
              <a:t> successor from its </a:t>
            </a:r>
          </a:p>
          <a:p>
            <a:pPr marL="449263" indent="0" algn="l">
              <a:buNone/>
            </a:pPr>
            <a:r>
              <a:rPr lang="en-US" sz="2600" b="0" i="0" dirty="0">
                <a:effectLst/>
                <a:latin typeface="euclid_circular_a"/>
              </a:rPr>
              <a:t>original position.</a:t>
            </a:r>
          </a:p>
          <a:p>
            <a:r>
              <a:rPr lang="en-US" sz="2400" dirty="0"/>
              <a:t/>
            </a:r>
            <a:br>
              <a:rPr lang="en-US" sz="2400" dirty="0"/>
            </a:br>
            <a:endParaRPr lang="en-US" sz="2400" dirty="0">
              <a:latin typeface="euclid_circular_a"/>
            </a:endParaRPr>
          </a:p>
          <a:p>
            <a:pPr marL="457200" indent="-457200" algn="just">
              <a:buFont typeface="+mj-lt"/>
              <a:buAutoNum type="arabicPeriod"/>
            </a:pPr>
            <a:endParaRPr lang="en-US" sz="2400" dirty="0">
              <a:latin typeface="euclid_circular_a"/>
            </a:endParaRPr>
          </a:p>
          <a:p>
            <a:pPr marL="0" indent="0" algn="just">
              <a:buNone/>
            </a:pPr>
            <a:r>
              <a:rPr lang="en-US" sz="2400" b="1" i="0" dirty="0">
                <a:solidFill>
                  <a:srgbClr val="FF0000"/>
                </a:solidFill>
                <a:effectLst/>
                <a:latin typeface="euclid_circular_a"/>
              </a:rPr>
              <a:t>3 is to be deleted</a:t>
            </a:r>
            <a:endParaRPr lang="en-US" sz="3200" b="1" dirty="0">
              <a:solidFill>
                <a:srgbClr val="25265E"/>
              </a:solidFill>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9" name="Picture 8">
            <a:extLst>
              <a:ext uri="{FF2B5EF4-FFF2-40B4-BE49-F238E27FC236}">
                <a16:creationId xmlns:a16="http://schemas.microsoft.com/office/drawing/2014/main" id="{26AFC10F-795D-4248-B383-E8FBEA5EBE88}"/>
              </a:ext>
            </a:extLst>
          </p:cNvPr>
          <p:cNvPicPr>
            <a:picLocks noChangeAspect="1"/>
          </p:cNvPicPr>
          <p:nvPr/>
        </p:nvPicPr>
        <p:blipFill rotWithShape="1">
          <a:blip r:embed="rId2">
            <a:extLst>
              <a:ext uri="{28A0092B-C50C-407E-A947-70E740481C1C}">
                <a14:useLocalDpi xmlns:a14="http://schemas.microsoft.com/office/drawing/2010/main" val="0"/>
              </a:ext>
            </a:extLst>
          </a:blip>
          <a:srcRect l="48750" t="34663" r="22763" b="23787"/>
          <a:stretch/>
        </p:blipFill>
        <p:spPr>
          <a:xfrm>
            <a:off x="6910527" y="2707902"/>
            <a:ext cx="5169177" cy="4058940"/>
          </a:xfrm>
          <a:prstGeom prst="rect">
            <a:avLst/>
          </a:prstGeom>
        </p:spPr>
      </p:pic>
    </p:spTree>
    <p:extLst>
      <p:ext uri="{BB962C8B-B14F-4D97-AF65-F5344CB8AC3E}">
        <p14:creationId xmlns:p14="http://schemas.microsoft.com/office/powerpoint/2010/main" val="7332583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SEARCH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fontScale="85000" lnSpcReduction="20000"/>
          </a:bodyPr>
          <a:lstStyle/>
          <a:p>
            <a:pPr algn="l"/>
            <a:r>
              <a:rPr lang="en-US" sz="3800" b="1" i="0" dirty="0">
                <a:solidFill>
                  <a:srgbClr val="25265E"/>
                </a:solidFill>
                <a:effectLst/>
                <a:latin typeface="euclid_circular_a"/>
              </a:rPr>
              <a:t>Case III</a:t>
            </a:r>
          </a:p>
          <a:p>
            <a:pPr algn="l"/>
            <a:r>
              <a:rPr lang="en-US" sz="2800" b="0" i="0" dirty="0">
                <a:effectLst/>
                <a:latin typeface="euclid_circular_a"/>
              </a:rPr>
              <a:t>In the third case, the node to be deleted has two children. In such a case follow the steps below:</a:t>
            </a:r>
          </a:p>
          <a:p>
            <a:pPr marL="449263" indent="-449263" algn="l">
              <a:buFont typeface="+mj-lt"/>
              <a:buAutoNum type="arabicPeriod"/>
            </a:pPr>
            <a:r>
              <a:rPr lang="en-US" sz="2800" b="0" i="0" dirty="0">
                <a:effectLst/>
                <a:latin typeface="euclid_circular_a"/>
              </a:rPr>
              <a:t>Get the </a:t>
            </a:r>
            <a:r>
              <a:rPr lang="en-US" sz="2800" b="0" i="0" dirty="0" err="1">
                <a:effectLst/>
                <a:latin typeface="euclid_circular_a"/>
              </a:rPr>
              <a:t>inorder</a:t>
            </a:r>
            <a:r>
              <a:rPr lang="en-US" sz="2800" b="0" i="0" dirty="0">
                <a:effectLst/>
                <a:latin typeface="euclid_circular_a"/>
              </a:rPr>
              <a:t> successor of that node.</a:t>
            </a:r>
          </a:p>
          <a:p>
            <a:pPr marL="449263" indent="-449263" algn="l">
              <a:buFont typeface="+mj-lt"/>
              <a:buAutoNum type="arabicPeriod"/>
            </a:pPr>
            <a:r>
              <a:rPr lang="en-US" sz="2800" b="0" i="0" dirty="0">
                <a:effectLst/>
                <a:latin typeface="euclid_circular_a"/>
              </a:rPr>
              <a:t>Replace the node with the </a:t>
            </a:r>
            <a:r>
              <a:rPr lang="en-US" sz="2800" b="0" i="0" dirty="0" err="1">
                <a:effectLst/>
                <a:latin typeface="euclid_circular_a"/>
              </a:rPr>
              <a:t>inorder</a:t>
            </a:r>
            <a:r>
              <a:rPr lang="en-US" sz="2800" b="0" i="0" dirty="0">
                <a:effectLst/>
                <a:latin typeface="euclid_circular_a"/>
              </a:rPr>
              <a:t> </a:t>
            </a:r>
          </a:p>
          <a:p>
            <a:pPr marL="449263" indent="0" algn="l">
              <a:buNone/>
            </a:pPr>
            <a:r>
              <a:rPr lang="en-US" sz="2800" b="0" i="0" dirty="0">
                <a:effectLst/>
                <a:latin typeface="euclid_circular_a"/>
              </a:rPr>
              <a:t>successor.</a:t>
            </a:r>
          </a:p>
          <a:p>
            <a:pPr marL="449263" indent="-449263" algn="l">
              <a:buFont typeface="+mj-lt"/>
              <a:buAutoNum type="arabicPeriod"/>
            </a:pPr>
            <a:r>
              <a:rPr lang="en-US" sz="2800" b="0" i="0" dirty="0">
                <a:effectLst/>
                <a:latin typeface="euclid_circular_a"/>
              </a:rPr>
              <a:t>Remove the </a:t>
            </a:r>
            <a:r>
              <a:rPr lang="en-US" sz="2800" b="0" i="0" dirty="0" err="1">
                <a:effectLst/>
                <a:latin typeface="euclid_circular_a"/>
              </a:rPr>
              <a:t>inorder</a:t>
            </a:r>
            <a:r>
              <a:rPr lang="en-US" sz="2800" b="0" i="0" dirty="0">
                <a:effectLst/>
                <a:latin typeface="euclid_circular_a"/>
              </a:rPr>
              <a:t> successor from its </a:t>
            </a:r>
          </a:p>
          <a:p>
            <a:pPr marL="449263" indent="0" algn="l">
              <a:buNone/>
            </a:pPr>
            <a:r>
              <a:rPr lang="en-US" sz="2800" b="0" i="0" dirty="0">
                <a:effectLst/>
                <a:latin typeface="euclid_circular_a"/>
              </a:rPr>
              <a:t>original position.</a:t>
            </a:r>
          </a:p>
          <a:p>
            <a:r>
              <a:rPr lang="en-US" sz="2400" dirty="0"/>
              <a:t/>
            </a:r>
            <a:br>
              <a:rPr lang="en-US" sz="2400" dirty="0"/>
            </a:br>
            <a:endParaRPr lang="en-US" sz="2400" dirty="0">
              <a:latin typeface="euclid_circular_a"/>
            </a:endParaRPr>
          </a:p>
          <a:p>
            <a:pPr marL="0" indent="0" algn="just">
              <a:buNone/>
            </a:pPr>
            <a:r>
              <a:rPr lang="en-US" sz="2800" b="1" i="0" dirty="0">
                <a:solidFill>
                  <a:srgbClr val="FF0000"/>
                </a:solidFill>
                <a:effectLst/>
                <a:latin typeface="euclid_circular_a"/>
              </a:rPr>
              <a:t>Copy the value of the </a:t>
            </a:r>
            <a:r>
              <a:rPr lang="en-US" sz="2800" b="1" i="0" dirty="0" err="1">
                <a:solidFill>
                  <a:srgbClr val="FF0000"/>
                </a:solidFill>
                <a:effectLst/>
                <a:latin typeface="euclid_circular_a"/>
              </a:rPr>
              <a:t>inorder</a:t>
            </a:r>
            <a:r>
              <a:rPr lang="en-US" sz="2800" b="1" i="0" dirty="0">
                <a:solidFill>
                  <a:srgbClr val="FF0000"/>
                </a:solidFill>
                <a:effectLst/>
                <a:latin typeface="euclid_circular_a"/>
              </a:rPr>
              <a:t> successor (4) to</a:t>
            </a:r>
          </a:p>
          <a:p>
            <a:pPr marL="0" indent="0" algn="just">
              <a:buNone/>
            </a:pPr>
            <a:r>
              <a:rPr lang="en-US" sz="2800" b="1" i="0" dirty="0">
                <a:solidFill>
                  <a:srgbClr val="FF0000"/>
                </a:solidFill>
                <a:effectLst/>
                <a:latin typeface="euclid_circular_a"/>
              </a:rPr>
              <a:t> the node</a:t>
            </a:r>
            <a:endParaRPr lang="en-US" sz="2800" b="1" dirty="0">
              <a:solidFill>
                <a:srgbClr val="25265E"/>
              </a:solidFill>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6E6A2897-D87D-4EB4-811B-CF85BC65B999}"/>
              </a:ext>
            </a:extLst>
          </p:cNvPr>
          <p:cNvPicPr>
            <a:picLocks noChangeAspect="1"/>
          </p:cNvPicPr>
          <p:nvPr/>
        </p:nvPicPr>
        <p:blipFill rotWithShape="1">
          <a:blip r:embed="rId2">
            <a:extLst>
              <a:ext uri="{28A0092B-C50C-407E-A947-70E740481C1C}">
                <a14:useLocalDpi xmlns:a14="http://schemas.microsoft.com/office/drawing/2010/main" val="0"/>
              </a:ext>
            </a:extLst>
          </a:blip>
          <a:srcRect l="48750" t="23177" r="22500" b="34052"/>
          <a:stretch/>
        </p:blipFill>
        <p:spPr>
          <a:xfrm>
            <a:off x="6996560" y="2637020"/>
            <a:ext cx="5077326" cy="4066508"/>
          </a:xfrm>
          <a:prstGeom prst="rect">
            <a:avLst/>
          </a:prstGeom>
        </p:spPr>
      </p:pic>
    </p:spTree>
    <p:extLst>
      <p:ext uri="{BB962C8B-B14F-4D97-AF65-F5344CB8AC3E}">
        <p14:creationId xmlns:p14="http://schemas.microsoft.com/office/powerpoint/2010/main" val="28790788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SEARCH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fontScale="92500" lnSpcReduction="10000"/>
          </a:bodyPr>
          <a:lstStyle/>
          <a:p>
            <a:pPr algn="l"/>
            <a:r>
              <a:rPr lang="en-US" sz="3500" b="1" i="0" dirty="0">
                <a:solidFill>
                  <a:srgbClr val="25265E"/>
                </a:solidFill>
                <a:effectLst/>
                <a:latin typeface="euclid_circular_a"/>
              </a:rPr>
              <a:t>Case III</a:t>
            </a:r>
          </a:p>
          <a:p>
            <a:pPr algn="l"/>
            <a:r>
              <a:rPr lang="en-US" sz="2600" b="0" i="0" dirty="0">
                <a:effectLst/>
                <a:latin typeface="euclid_circular_a"/>
              </a:rPr>
              <a:t>In the third case, the node to be deleted has two children. In such a case follow the steps below:</a:t>
            </a:r>
          </a:p>
          <a:p>
            <a:pPr marL="449263" indent="-449263" algn="l">
              <a:buFont typeface="+mj-lt"/>
              <a:buAutoNum type="arabicPeriod"/>
            </a:pPr>
            <a:r>
              <a:rPr lang="en-US" sz="2600" b="0" i="0" dirty="0">
                <a:effectLst/>
                <a:latin typeface="euclid_circular_a"/>
              </a:rPr>
              <a:t>Get the </a:t>
            </a:r>
            <a:r>
              <a:rPr lang="en-US" sz="2600" b="0" i="0" dirty="0" err="1">
                <a:effectLst/>
                <a:latin typeface="euclid_circular_a"/>
              </a:rPr>
              <a:t>inorder</a:t>
            </a:r>
            <a:r>
              <a:rPr lang="en-US" sz="2600" b="0" i="0" dirty="0">
                <a:effectLst/>
                <a:latin typeface="euclid_circular_a"/>
              </a:rPr>
              <a:t> successor of that node.</a:t>
            </a:r>
          </a:p>
          <a:p>
            <a:pPr marL="449263" indent="-449263" algn="l">
              <a:buFont typeface="+mj-lt"/>
              <a:buAutoNum type="arabicPeriod"/>
            </a:pPr>
            <a:r>
              <a:rPr lang="en-US" sz="2600" b="0" i="0" dirty="0">
                <a:effectLst/>
                <a:latin typeface="euclid_circular_a"/>
              </a:rPr>
              <a:t>Replace the node with the </a:t>
            </a:r>
            <a:r>
              <a:rPr lang="en-US" sz="2600" b="0" i="0" dirty="0" err="1">
                <a:effectLst/>
                <a:latin typeface="euclid_circular_a"/>
              </a:rPr>
              <a:t>inorder</a:t>
            </a:r>
            <a:r>
              <a:rPr lang="en-US" sz="2600" b="0" i="0" dirty="0">
                <a:effectLst/>
                <a:latin typeface="euclid_circular_a"/>
              </a:rPr>
              <a:t> </a:t>
            </a:r>
          </a:p>
          <a:p>
            <a:pPr marL="449263" indent="0" algn="l">
              <a:buNone/>
            </a:pPr>
            <a:r>
              <a:rPr lang="en-US" sz="2600" b="0" i="0" dirty="0">
                <a:effectLst/>
                <a:latin typeface="euclid_circular_a"/>
              </a:rPr>
              <a:t>successor.</a:t>
            </a:r>
          </a:p>
          <a:p>
            <a:pPr marL="449263" indent="-449263" algn="l">
              <a:buFont typeface="+mj-lt"/>
              <a:buAutoNum type="arabicPeriod"/>
            </a:pPr>
            <a:r>
              <a:rPr lang="en-US" sz="2600" b="0" i="0" dirty="0">
                <a:effectLst/>
                <a:latin typeface="euclid_circular_a"/>
              </a:rPr>
              <a:t>Remove the </a:t>
            </a:r>
            <a:r>
              <a:rPr lang="en-US" sz="2600" b="0" i="0" dirty="0" err="1">
                <a:effectLst/>
                <a:latin typeface="euclid_circular_a"/>
              </a:rPr>
              <a:t>inorder</a:t>
            </a:r>
            <a:r>
              <a:rPr lang="en-US" sz="2600" b="0" i="0" dirty="0">
                <a:effectLst/>
                <a:latin typeface="euclid_circular_a"/>
              </a:rPr>
              <a:t> successor from its </a:t>
            </a:r>
          </a:p>
          <a:p>
            <a:pPr marL="449263" indent="0" algn="l">
              <a:buNone/>
            </a:pPr>
            <a:r>
              <a:rPr lang="en-US" sz="2600" b="0" i="0" dirty="0">
                <a:effectLst/>
                <a:latin typeface="euclid_circular_a"/>
              </a:rPr>
              <a:t>original position.</a:t>
            </a:r>
          </a:p>
          <a:p>
            <a:r>
              <a:rPr lang="en-US" sz="2400" dirty="0"/>
              <a:t/>
            </a:r>
            <a:br>
              <a:rPr lang="en-US" sz="2400" dirty="0"/>
            </a:br>
            <a:endParaRPr lang="en-US" sz="2400" dirty="0">
              <a:latin typeface="euclid_circular_a"/>
            </a:endParaRPr>
          </a:p>
          <a:p>
            <a:pPr marL="0" indent="0" algn="just">
              <a:buNone/>
            </a:pPr>
            <a:r>
              <a:rPr lang="en-US" sz="2600" b="1" i="0" dirty="0">
                <a:solidFill>
                  <a:srgbClr val="FF0000"/>
                </a:solidFill>
                <a:effectLst/>
                <a:latin typeface="euclid_circular_a"/>
              </a:rPr>
              <a:t>Delete the </a:t>
            </a:r>
            <a:r>
              <a:rPr lang="en-US" sz="2600" b="1" i="0" dirty="0" err="1">
                <a:solidFill>
                  <a:srgbClr val="FF0000"/>
                </a:solidFill>
                <a:effectLst/>
                <a:latin typeface="euclid_circular_a"/>
              </a:rPr>
              <a:t>inorder</a:t>
            </a:r>
            <a:r>
              <a:rPr lang="en-US" sz="2600" b="1" i="0" dirty="0">
                <a:solidFill>
                  <a:srgbClr val="FF0000"/>
                </a:solidFill>
                <a:effectLst/>
                <a:latin typeface="euclid_circular_a"/>
              </a:rPr>
              <a:t> successor</a:t>
            </a:r>
            <a:endParaRPr lang="en-US" sz="2600" b="1" dirty="0">
              <a:solidFill>
                <a:srgbClr val="25265E"/>
              </a:solidFill>
              <a:latin typeface="euclid_circular_a"/>
            </a:endParaRPr>
          </a:p>
        </p:txBody>
      </p:sp>
      <p:pic>
        <p:nvPicPr>
          <p:cNvPr id="7" name="Picture 6">
            <a:extLst>
              <a:ext uri="{FF2B5EF4-FFF2-40B4-BE49-F238E27FC236}">
                <a16:creationId xmlns:a16="http://schemas.microsoft.com/office/drawing/2014/main" id="{ECB7C948-A309-40F7-8064-ACADC57039F9}"/>
              </a:ext>
            </a:extLst>
          </p:cNvPr>
          <p:cNvPicPr>
            <a:picLocks noChangeAspect="1"/>
          </p:cNvPicPr>
          <p:nvPr/>
        </p:nvPicPr>
        <p:blipFill rotWithShape="1">
          <a:blip r:embed="rId2">
            <a:extLst>
              <a:ext uri="{28A0092B-C50C-407E-A947-70E740481C1C}">
                <a14:useLocalDpi xmlns:a14="http://schemas.microsoft.com/office/drawing/2010/main" val="0"/>
              </a:ext>
            </a:extLst>
          </a:blip>
          <a:srcRect l="48750" t="29102" r="22763" b="28431"/>
          <a:stretch/>
        </p:blipFill>
        <p:spPr>
          <a:xfrm>
            <a:off x="6967728" y="2662989"/>
            <a:ext cx="5224272" cy="4192763"/>
          </a:xfrm>
          <a:prstGeom prst="rect">
            <a:avLst/>
          </a:prstGeom>
        </p:spPr>
      </p:pic>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Tree>
    <p:extLst>
      <p:ext uri="{BB962C8B-B14F-4D97-AF65-F5344CB8AC3E}">
        <p14:creationId xmlns:p14="http://schemas.microsoft.com/office/powerpoint/2010/main" val="23233596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SEARCH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l"/>
            <a:r>
              <a:rPr lang="en-US" sz="3200" b="1" i="0" dirty="0">
                <a:solidFill>
                  <a:srgbClr val="25265E"/>
                </a:solidFill>
                <a:effectLst/>
                <a:latin typeface="euclid_circular_a"/>
              </a:rPr>
              <a:t>Binary Search Tree Complexities</a:t>
            </a:r>
          </a:p>
          <a:p>
            <a:pPr algn="l"/>
            <a:r>
              <a:rPr lang="en-US" sz="2800" b="1" i="0" dirty="0">
                <a:solidFill>
                  <a:srgbClr val="25265E"/>
                </a:solidFill>
                <a:effectLst/>
                <a:latin typeface="euclid_circular_a"/>
              </a:rPr>
              <a:t>Time Complexity</a:t>
            </a:r>
          </a:p>
          <a:p>
            <a:pPr algn="l"/>
            <a:r>
              <a:rPr lang="en-US" sz="2400" b="0" i="0" dirty="0">
                <a:effectLst/>
                <a:latin typeface="euclid_circular_a"/>
              </a:rPr>
              <a:t>Here, </a:t>
            </a:r>
            <a:r>
              <a:rPr lang="en-US" sz="2400" b="0" i="0" dirty="0">
                <a:effectLst/>
                <a:latin typeface="Droid Sans Mono"/>
              </a:rPr>
              <a:t>n</a:t>
            </a:r>
            <a:r>
              <a:rPr lang="en-US" sz="2400" b="0" i="0" dirty="0">
                <a:effectLst/>
                <a:latin typeface="euclid_circular_a"/>
              </a:rPr>
              <a:t> is the number of nodes in the tree.</a:t>
            </a:r>
            <a:endParaRPr lang="en-US" sz="2400" b="1" i="0" dirty="0">
              <a:solidFill>
                <a:srgbClr val="25265E"/>
              </a:solidFill>
              <a:effectLst/>
              <a:latin typeface="euclid_circular_a"/>
            </a:endParaRPr>
          </a:p>
          <a:p>
            <a:pPr algn="l"/>
            <a:r>
              <a:rPr lang="en-US" sz="2400" dirty="0"/>
              <a:t/>
            </a:r>
            <a:br>
              <a:rPr lang="en-US" sz="2400" dirty="0"/>
            </a:br>
            <a:endParaRPr lang="en-US" sz="2400" dirty="0">
              <a:latin typeface="euclid_circular_a"/>
            </a:endParaRPr>
          </a:p>
          <a:p>
            <a:pPr marL="457200" indent="-457200" algn="just">
              <a:buFont typeface="+mj-lt"/>
              <a:buAutoNum type="arabicPeriod"/>
            </a:pPr>
            <a:endParaRPr lang="en-US" sz="2400" dirty="0">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A1FE69B6-BC73-49B5-A9A8-EA059BA1AFB0}"/>
              </a:ext>
            </a:extLst>
          </p:cNvPr>
          <p:cNvPicPr>
            <a:picLocks noChangeAspect="1"/>
          </p:cNvPicPr>
          <p:nvPr/>
        </p:nvPicPr>
        <p:blipFill rotWithShape="1">
          <a:blip r:embed="rId2">
            <a:extLst>
              <a:ext uri="{28A0092B-C50C-407E-A947-70E740481C1C}">
                <a14:useLocalDpi xmlns:a14="http://schemas.microsoft.com/office/drawing/2010/main" val="0"/>
              </a:ext>
            </a:extLst>
          </a:blip>
          <a:srcRect l="34605" t="36374" r="8400" b="33075"/>
          <a:stretch/>
        </p:blipFill>
        <p:spPr>
          <a:xfrm>
            <a:off x="1179573" y="3448661"/>
            <a:ext cx="10507935" cy="3032348"/>
          </a:xfrm>
          <a:prstGeom prst="rect">
            <a:avLst/>
          </a:prstGeom>
          <a:ln>
            <a:noFill/>
          </a:ln>
          <a:effectLst>
            <a:softEdge rad="112500"/>
          </a:effectLst>
        </p:spPr>
      </p:pic>
    </p:spTree>
    <p:extLst>
      <p:ext uri="{BB962C8B-B14F-4D97-AF65-F5344CB8AC3E}">
        <p14:creationId xmlns:p14="http://schemas.microsoft.com/office/powerpoint/2010/main" val="6728327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SEARCH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l"/>
            <a:r>
              <a:rPr lang="en-US" sz="3200" b="1" i="0" dirty="0">
                <a:solidFill>
                  <a:srgbClr val="25265E"/>
                </a:solidFill>
                <a:effectLst/>
                <a:latin typeface="euclid_circular_a"/>
              </a:rPr>
              <a:t>Binary Search Tree Complexities</a:t>
            </a:r>
          </a:p>
          <a:p>
            <a:pPr algn="l"/>
            <a:r>
              <a:rPr lang="en-US" sz="2800" b="1" i="0" dirty="0">
                <a:solidFill>
                  <a:srgbClr val="25265E"/>
                </a:solidFill>
                <a:effectLst/>
                <a:latin typeface="euclid_circular_a"/>
              </a:rPr>
              <a:t>Space Complexity</a:t>
            </a:r>
          </a:p>
          <a:p>
            <a:pPr algn="l"/>
            <a:r>
              <a:rPr lang="en-US" sz="2400" b="0" i="0" dirty="0">
                <a:effectLst/>
                <a:latin typeface="euclid_circular_a"/>
              </a:rPr>
              <a:t>The space complexity for all the operations is </a:t>
            </a:r>
            <a:r>
              <a:rPr lang="en-US" sz="2400" b="0" i="0" dirty="0">
                <a:effectLst/>
                <a:latin typeface="Droid Sans Mono"/>
              </a:rPr>
              <a:t>O(n)</a:t>
            </a:r>
            <a:r>
              <a:rPr lang="en-US" sz="2400" b="0" i="0" dirty="0">
                <a:effectLst/>
                <a:latin typeface="euclid_circular_a"/>
              </a:rPr>
              <a:t>.</a:t>
            </a:r>
          </a:p>
          <a:p>
            <a:pPr algn="l"/>
            <a:r>
              <a:rPr lang="en-US" sz="2400" dirty="0"/>
              <a:t/>
            </a:r>
            <a:br>
              <a:rPr lang="en-US" sz="2400" dirty="0"/>
            </a:br>
            <a:endParaRPr lang="en-US" sz="2400" dirty="0">
              <a:latin typeface="euclid_circular_a"/>
            </a:endParaRPr>
          </a:p>
          <a:p>
            <a:pPr marL="457200" indent="-457200" algn="just">
              <a:buFont typeface="+mj-lt"/>
              <a:buAutoNum type="arabicPeriod"/>
            </a:pPr>
            <a:endParaRPr lang="en-US" sz="2400" dirty="0">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Tree>
    <p:extLst>
      <p:ext uri="{BB962C8B-B14F-4D97-AF65-F5344CB8AC3E}">
        <p14:creationId xmlns:p14="http://schemas.microsoft.com/office/powerpoint/2010/main" val="2128485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BINARY SEARCH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l"/>
            <a:r>
              <a:rPr lang="en-US" sz="3200" b="1" i="0" dirty="0">
                <a:solidFill>
                  <a:srgbClr val="25265E"/>
                </a:solidFill>
                <a:effectLst/>
                <a:latin typeface="euclid_circular_a"/>
              </a:rPr>
              <a:t>Binary Search Tree Applications</a:t>
            </a:r>
          </a:p>
          <a:p>
            <a:pPr marL="528638" indent="-528638" algn="l">
              <a:buFont typeface="+mj-lt"/>
              <a:buAutoNum type="arabicPeriod"/>
            </a:pPr>
            <a:r>
              <a:rPr lang="en-US" sz="2400" b="0" i="0" dirty="0">
                <a:effectLst/>
                <a:latin typeface="euclid_circular_a"/>
              </a:rPr>
              <a:t>In multilevel indexing in the database</a:t>
            </a:r>
          </a:p>
          <a:p>
            <a:pPr marL="528638" indent="-528638" algn="l">
              <a:buFont typeface="+mj-lt"/>
              <a:buAutoNum type="arabicPeriod"/>
            </a:pPr>
            <a:r>
              <a:rPr lang="en-US" sz="2400" b="0" i="0" dirty="0">
                <a:effectLst/>
                <a:latin typeface="euclid_circular_a"/>
              </a:rPr>
              <a:t>For dynamic sorting</a:t>
            </a:r>
          </a:p>
          <a:p>
            <a:pPr marL="528638" indent="-528638" algn="l">
              <a:buFont typeface="+mj-lt"/>
              <a:buAutoNum type="arabicPeriod"/>
            </a:pPr>
            <a:r>
              <a:rPr lang="en-US" sz="2400" b="0" i="0" dirty="0">
                <a:effectLst/>
                <a:latin typeface="euclid_circular_a"/>
              </a:rPr>
              <a:t>For managing virtual memory areas in Unix kernel</a:t>
            </a:r>
          </a:p>
          <a:p>
            <a:pPr algn="l"/>
            <a:r>
              <a:rPr lang="en-US" sz="2400" dirty="0"/>
              <a:t/>
            </a:r>
            <a:br>
              <a:rPr lang="en-US" sz="2400" dirty="0"/>
            </a:br>
            <a:endParaRPr lang="en-US" sz="2400" dirty="0">
              <a:latin typeface="euclid_circular_a"/>
            </a:endParaRPr>
          </a:p>
          <a:p>
            <a:pPr marL="457200" indent="-457200" algn="just">
              <a:buFont typeface="+mj-lt"/>
              <a:buAutoNum type="arabicPeriod"/>
            </a:pPr>
            <a:endParaRPr lang="en-US" sz="2400" dirty="0">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Tree>
    <p:extLst>
      <p:ext uri="{BB962C8B-B14F-4D97-AF65-F5344CB8AC3E}">
        <p14:creationId xmlns:p14="http://schemas.microsoft.com/office/powerpoint/2010/main" val="1699718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Tree Traversal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lnSpcReduction="10000"/>
          </a:bodyPr>
          <a:lstStyle/>
          <a:p>
            <a:pPr fontAlgn="base">
              <a:lnSpc>
                <a:spcPct val="140000"/>
              </a:lnSpc>
            </a:pPr>
            <a:r>
              <a:rPr lang="en-US" sz="3200" dirty="0">
                <a:solidFill>
                  <a:srgbClr val="FF0000"/>
                </a:solidFill>
              </a:rPr>
              <a:t>What is traversal?</a:t>
            </a:r>
          </a:p>
          <a:p>
            <a:pPr fontAlgn="base">
              <a:lnSpc>
                <a:spcPct val="140000"/>
              </a:lnSpc>
            </a:pPr>
            <a:r>
              <a:rPr lang="en-US" sz="2400" dirty="0"/>
              <a:t>Traversal is the facility to move through a structure, </a:t>
            </a:r>
            <a:r>
              <a:rPr lang="en-US" sz="2400" b="1" dirty="0">
                <a:solidFill>
                  <a:srgbClr val="FF0000"/>
                </a:solidFill>
              </a:rPr>
              <a:t>visiting</a:t>
            </a:r>
            <a:r>
              <a:rPr lang="en-US" sz="2400" dirty="0"/>
              <a:t> each of the </a:t>
            </a:r>
            <a:r>
              <a:rPr lang="en-US" sz="2400" b="1" dirty="0">
                <a:solidFill>
                  <a:srgbClr val="FF0000"/>
                </a:solidFill>
              </a:rPr>
              <a:t>nodes exactly once</a:t>
            </a:r>
            <a:r>
              <a:rPr lang="en-US" sz="2400" b="1" dirty="0"/>
              <a:t>.</a:t>
            </a:r>
          </a:p>
          <a:p>
            <a:pPr fontAlgn="base">
              <a:lnSpc>
                <a:spcPct val="140000"/>
              </a:lnSpc>
            </a:pPr>
            <a:r>
              <a:rPr lang="en-US" sz="3200" dirty="0">
                <a:solidFill>
                  <a:srgbClr val="FF0000"/>
                </a:solidFill>
              </a:rPr>
              <a:t>Which of the following is not traversal? </a:t>
            </a:r>
          </a:p>
          <a:p>
            <a:pPr fontAlgn="base">
              <a:lnSpc>
                <a:spcPct val="140000"/>
              </a:lnSpc>
            </a:pPr>
            <a:r>
              <a:rPr lang="en-US" sz="2800" dirty="0">
                <a:solidFill>
                  <a:srgbClr val="002060"/>
                </a:solidFill>
              </a:rPr>
              <a:t>1. Islamabad -&gt; Lahore -&gt; Faisalabad -&gt; Karachi </a:t>
            </a:r>
          </a:p>
          <a:p>
            <a:pPr fontAlgn="base">
              <a:lnSpc>
                <a:spcPct val="140000"/>
              </a:lnSpc>
            </a:pPr>
            <a:r>
              <a:rPr lang="en-US" sz="2800" dirty="0">
                <a:solidFill>
                  <a:srgbClr val="002060"/>
                </a:solidFill>
              </a:rPr>
              <a:t>2. Islamabad -&gt; Lahore -&gt; Faisalabad -&gt; Islamabad -&gt; Karachi (A repeated visit to Islamabad – not allowed)</a:t>
            </a:r>
          </a:p>
          <a:p>
            <a:pPr algn="r" fontAlgn="base">
              <a:lnSpc>
                <a:spcPct val="140000"/>
              </a:lnSpc>
            </a:pPr>
            <a:endParaRPr lang="en-US" sz="2400" dirty="0"/>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Tree>
    <p:extLst>
      <p:ext uri="{BB962C8B-B14F-4D97-AF65-F5344CB8AC3E}">
        <p14:creationId xmlns:p14="http://schemas.microsoft.com/office/powerpoint/2010/main" val="12994586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96838" indent="0" algn="just">
              <a:buNone/>
            </a:pPr>
            <a:r>
              <a:rPr lang="en-US" sz="2400" dirty="0">
                <a:latin typeface="euclid_circular_a"/>
              </a:rPr>
              <a:t>AVL tree is a self-balancing binary search tree in which each node maintains extra information called a balance factor whose value is either -1, 0 or +1.</a:t>
            </a:r>
          </a:p>
          <a:p>
            <a:pPr marL="96838" indent="0" algn="just">
              <a:buNone/>
            </a:pPr>
            <a:r>
              <a:rPr lang="en-US" sz="2400" dirty="0">
                <a:latin typeface="euclid_circular_a"/>
              </a:rPr>
              <a:t>AVL tree got its name after its inventor </a:t>
            </a:r>
            <a:r>
              <a:rPr lang="en-US" sz="2400" b="1" dirty="0">
                <a:solidFill>
                  <a:srgbClr val="FF0000"/>
                </a:solidFill>
                <a:latin typeface="euclid_circular_a"/>
              </a:rPr>
              <a:t>Georgy Adelson-</a:t>
            </a:r>
            <a:r>
              <a:rPr lang="en-US" sz="2400" b="1" dirty="0" err="1">
                <a:solidFill>
                  <a:srgbClr val="FF0000"/>
                </a:solidFill>
                <a:latin typeface="euclid_circular_a"/>
              </a:rPr>
              <a:t>Velsky</a:t>
            </a:r>
            <a:r>
              <a:rPr lang="en-US" sz="2400" b="1" dirty="0">
                <a:solidFill>
                  <a:srgbClr val="FF0000"/>
                </a:solidFill>
                <a:latin typeface="euclid_circular_a"/>
              </a:rPr>
              <a:t> and Landis</a:t>
            </a:r>
            <a:r>
              <a:rPr lang="en-US" sz="2400" dirty="0">
                <a:latin typeface="euclid_circular_a"/>
              </a:rPr>
              <a:t>.</a:t>
            </a:r>
          </a:p>
          <a:p>
            <a:pPr algn="l"/>
            <a:r>
              <a:rPr lang="en-US" sz="3200" b="1" i="0" dirty="0">
                <a:solidFill>
                  <a:srgbClr val="25265E"/>
                </a:solidFill>
                <a:effectLst/>
                <a:latin typeface="euclid_circular_a"/>
              </a:rPr>
              <a:t>Balance Factor</a:t>
            </a:r>
          </a:p>
          <a:p>
            <a:pPr marL="96838" indent="0" algn="just">
              <a:buNone/>
            </a:pPr>
            <a:r>
              <a:rPr lang="en-US" sz="2400" b="0" i="0" dirty="0">
                <a:effectLst/>
                <a:latin typeface="euclid_circular_a"/>
              </a:rPr>
              <a:t>Balance factor of a node in an AVL tree is the difference between the height of the left subtree and that of the right subtree of that node.</a:t>
            </a:r>
          </a:p>
          <a:p>
            <a:pPr marL="96838" indent="-90488" algn="just"/>
            <a:r>
              <a:rPr lang="en-US" sz="2400" b="0" i="0" dirty="0">
                <a:effectLst/>
                <a:latin typeface="euclid_circular_a"/>
              </a:rPr>
              <a:t>Balance Factor = (Height of Left Subtree - Height of Right Subtree) or (Height of Right     Subtree - Height of Left Subtree)</a:t>
            </a:r>
          </a:p>
          <a:p>
            <a:pPr marL="96838" indent="0" algn="just">
              <a:buNone/>
            </a:pPr>
            <a:r>
              <a:rPr lang="en-US" sz="2400" b="0" i="0" dirty="0">
                <a:effectLst/>
                <a:latin typeface="euclid_circular_a"/>
              </a:rPr>
              <a:t>The self balancing property of an </a:t>
            </a:r>
            <a:r>
              <a:rPr lang="en-US" sz="2400" b="0" i="0" dirty="0" err="1">
                <a:effectLst/>
                <a:latin typeface="euclid_circular_a"/>
              </a:rPr>
              <a:t>avl</a:t>
            </a:r>
            <a:r>
              <a:rPr lang="en-US" sz="2400" b="0" i="0" dirty="0">
                <a:effectLst/>
                <a:latin typeface="euclid_circular_a"/>
              </a:rPr>
              <a:t> tree is maintained by the balance factor. The value of balance factor should always be -1, 0 or +1.</a:t>
            </a:r>
          </a:p>
          <a:p>
            <a:pPr marL="0" indent="0" algn="just">
              <a:buNone/>
            </a:pPr>
            <a:endParaRPr lang="en-US" sz="2400" dirty="0">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Tree>
    <p:extLst>
      <p:ext uri="{BB962C8B-B14F-4D97-AF65-F5344CB8AC3E}">
        <p14:creationId xmlns:p14="http://schemas.microsoft.com/office/powerpoint/2010/main" val="3943307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marL="96838" indent="0" algn="just">
              <a:buNone/>
            </a:pPr>
            <a:r>
              <a:rPr lang="en-US" sz="2400" b="0" i="0" dirty="0">
                <a:effectLst/>
                <a:latin typeface="euclid_circular_a"/>
              </a:rPr>
              <a:t>An example of a balanced </a:t>
            </a:r>
            <a:r>
              <a:rPr lang="en-US" sz="2400" b="1" i="0" dirty="0">
                <a:solidFill>
                  <a:srgbClr val="FF0000"/>
                </a:solidFill>
                <a:effectLst/>
                <a:latin typeface="euclid_circular_a"/>
              </a:rPr>
              <a:t>AVL</a:t>
            </a:r>
            <a:r>
              <a:rPr lang="en-US" sz="2400" b="0" i="0" dirty="0">
                <a:effectLst/>
                <a:latin typeface="euclid_circular_a"/>
              </a:rPr>
              <a:t> tree is:</a:t>
            </a:r>
            <a:endParaRPr lang="en-US" sz="2400" dirty="0">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A2524E07-CED7-4568-94EA-EBBD6B1F0A0B}"/>
              </a:ext>
            </a:extLst>
          </p:cNvPr>
          <p:cNvPicPr>
            <a:picLocks noChangeAspect="1"/>
          </p:cNvPicPr>
          <p:nvPr/>
        </p:nvPicPr>
        <p:blipFill rotWithShape="1">
          <a:blip r:embed="rId2">
            <a:extLst>
              <a:ext uri="{28A0092B-C50C-407E-A947-70E740481C1C}">
                <a14:useLocalDpi xmlns:a14="http://schemas.microsoft.com/office/drawing/2010/main" val="0"/>
              </a:ext>
            </a:extLst>
          </a:blip>
          <a:srcRect l="52895" t="44195" r="26710" b="24031"/>
          <a:stretch/>
        </p:blipFill>
        <p:spPr>
          <a:xfrm>
            <a:off x="6060626" y="1854671"/>
            <a:ext cx="5743074" cy="4816773"/>
          </a:xfrm>
          <a:prstGeom prst="rect">
            <a:avLst/>
          </a:prstGeom>
        </p:spPr>
      </p:pic>
    </p:spTree>
    <p:extLst>
      <p:ext uri="{BB962C8B-B14F-4D97-AF65-F5344CB8AC3E}">
        <p14:creationId xmlns:p14="http://schemas.microsoft.com/office/powerpoint/2010/main" val="30809970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l"/>
            <a:r>
              <a:rPr lang="en-US" sz="3200" b="1" i="0" dirty="0">
                <a:solidFill>
                  <a:srgbClr val="25265E"/>
                </a:solidFill>
                <a:effectLst/>
                <a:latin typeface="euclid_circular_a"/>
              </a:rPr>
              <a:t>Operations on an AVL tree</a:t>
            </a:r>
          </a:p>
          <a:p>
            <a:pPr algn="l"/>
            <a:r>
              <a:rPr lang="en-US" sz="2400" b="0" i="0" dirty="0">
                <a:effectLst/>
                <a:latin typeface="euclid_circular_a"/>
              </a:rPr>
              <a:t>Various operations that can be performed on an AVL tree are:</a:t>
            </a:r>
          </a:p>
          <a:p>
            <a:pPr algn="l"/>
            <a:r>
              <a:rPr lang="en-US" sz="3200" b="1" i="0" dirty="0">
                <a:solidFill>
                  <a:srgbClr val="25265E"/>
                </a:solidFill>
                <a:effectLst/>
                <a:latin typeface="euclid_circular_a"/>
              </a:rPr>
              <a:t>Rotating the subtrees in an AVL Tree</a:t>
            </a:r>
          </a:p>
          <a:p>
            <a:pPr algn="l"/>
            <a:r>
              <a:rPr lang="en-US" sz="2400" b="0" i="0" dirty="0">
                <a:effectLst/>
                <a:latin typeface="euclid_circular_a"/>
              </a:rPr>
              <a:t>In rotation operation, the positions of the nodes of a subtree are interchanged.</a:t>
            </a:r>
          </a:p>
          <a:p>
            <a:pPr algn="l"/>
            <a:r>
              <a:rPr lang="en-US" sz="2400" b="0" i="0" dirty="0">
                <a:effectLst/>
                <a:latin typeface="euclid_circular_a"/>
              </a:rPr>
              <a:t>There are two types of rotations:</a:t>
            </a:r>
          </a:p>
          <a:p>
            <a:r>
              <a:rPr lang="en-US" sz="2800" b="1" i="0" dirty="0">
                <a:solidFill>
                  <a:srgbClr val="25265E"/>
                </a:solidFill>
                <a:effectLst/>
                <a:latin typeface="euclid_circular_a"/>
              </a:rPr>
              <a:t>Left Rotate</a:t>
            </a:r>
          </a:p>
          <a:p>
            <a:pPr algn="l"/>
            <a:r>
              <a:rPr lang="en-US" sz="2400" b="0" i="0" dirty="0">
                <a:effectLst/>
                <a:latin typeface="euclid_circular_a"/>
              </a:rPr>
              <a:t>In left-rotation, the arrangement of the nodes on the right is transformed into the arrangements on the left node.</a:t>
            </a:r>
          </a:p>
          <a:p>
            <a:pPr algn="l"/>
            <a:endParaRPr lang="en-US" sz="2400" b="0"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Tree>
    <p:extLst>
      <p:ext uri="{BB962C8B-B14F-4D97-AF65-F5344CB8AC3E}">
        <p14:creationId xmlns:p14="http://schemas.microsoft.com/office/powerpoint/2010/main" val="214797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l"/>
            <a:r>
              <a:rPr lang="en-US" sz="3200" b="1" i="0" dirty="0">
                <a:solidFill>
                  <a:srgbClr val="25265E"/>
                </a:solidFill>
                <a:effectLst/>
                <a:latin typeface="euclid_circular_a"/>
              </a:rPr>
              <a:t>Algorithm:</a:t>
            </a:r>
          </a:p>
          <a:p>
            <a:pPr algn="l"/>
            <a:r>
              <a:rPr lang="en-US" sz="2400" b="0" i="0" dirty="0">
                <a:effectLst/>
                <a:latin typeface="euclid_circular_a"/>
              </a:rPr>
              <a:t>Let the initial tree be:</a:t>
            </a:r>
          </a:p>
          <a:p>
            <a:pPr algn="l"/>
            <a:endParaRPr lang="en-US" sz="2400" dirty="0">
              <a:solidFill>
                <a:srgbClr val="25265E"/>
              </a:solidFill>
              <a:latin typeface="euclid_circular_a"/>
            </a:endParaRPr>
          </a:p>
          <a:p>
            <a:pPr algn="l"/>
            <a:r>
              <a:rPr lang="en-US" sz="2400" b="1" i="0" dirty="0">
                <a:solidFill>
                  <a:srgbClr val="FF0000"/>
                </a:solidFill>
                <a:effectLst/>
                <a:latin typeface="euclid_circular_a"/>
              </a:rPr>
              <a:t>Left rotate</a:t>
            </a:r>
            <a:endParaRPr lang="en-US" sz="3200" b="1" i="0" dirty="0">
              <a:solidFill>
                <a:srgbClr val="FF0000"/>
              </a:solidFill>
              <a:effectLst/>
              <a:latin typeface="euclid_circular_a"/>
            </a:endParaRPr>
          </a:p>
          <a:p>
            <a:pPr algn="l"/>
            <a:endParaRPr lang="en-US" sz="2400" b="0"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7FD02492-FF4B-4DCB-9290-02F1BB56A1F0}"/>
              </a:ext>
            </a:extLst>
          </p:cNvPr>
          <p:cNvPicPr>
            <a:picLocks noChangeAspect="1"/>
          </p:cNvPicPr>
          <p:nvPr/>
        </p:nvPicPr>
        <p:blipFill rotWithShape="1">
          <a:blip r:embed="rId2">
            <a:extLst>
              <a:ext uri="{28A0092B-C50C-407E-A947-70E740481C1C}">
                <a14:useLocalDpi xmlns:a14="http://schemas.microsoft.com/office/drawing/2010/main" val="0"/>
              </a:ext>
            </a:extLst>
          </a:blip>
          <a:srcRect l="58816" t="25395" r="30395" b="51757"/>
          <a:stretch/>
        </p:blipFill>
        <p:spPr>
          <a:xfrm>
            <a:off x="4796589" y="2309230"/>
            <a:ext cx="3573379" cy="4073648"/>
          </a:xfrm>
          <a:prstGeom prst="rect">
            <a:avLst/>
          </a:prstGeom>
        </p:spPr>
      </p:pic>
    </p:spTree>
    <p:extLst>
      <p:ext uri="{BB962C8B-B14F-4D97-AF65-F5344CB8AC3E}">
        <p14:creationId xmlns:p14="http://schemas.microsoft.com/office/powerpoint/2010/main" val="23502239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l"/>
            <a:r>
              <a:rPr lang="en-US" sz="3200" b="1" i="0" dirty="0">
                <a:solidFill>
                  <a:srgbClr val="25265E"/>
                </a:solidFill>
                <a:effectLst/>
                <a:latin typeface="euclid_circular_a"/>
              </a:rPr>
              <a:t>Algorithm:</a:t>
            </a:r>
          </a:p>
          <a:p>
            <a:pPr algn="l"/>
            <a:r>
              <a:rPr lang="en-US" sz="2400" b="0" i="0" dirty="0">
                <a:effectLst/>
                <a:latin typeface="euclid_circular_a"/>
              </a:rPr>
              <a:t>If </a:t>
            </a:r>
            <a:r>
              <a:rPr lang="en-US" sz="2400" b="0" i="0" dirty="0">
                <a:effectLst/>
                <a:latin typeface="Droid Sans Mono"/>
              </a:rPr>
              <a:t>y</a:t>
            </a:r>
            <a:r>
              <a:rPr lang="en-US" sz="2400" b="0" i="0" dirty="0">
                <a:effectLst/>
                <a:latin typeface="euclid_circular_a"/>
              </a:rPr>
              <a:t> has a left subtree, assign </a:t>
            </a:r>
            <a:r>
              <a:rPr lang="en-US" sz="2400" b="0" i="0" dirty="0">
                <a:effectLst/>
                <a:latin typeface="Droid Sans Mono"/>
              </a:rPr>
              <a:t>x</a:t>
            </a:r>
            <a:r>
              <a:rPr lang="en-US" sz="2400" b="0" i="0" dirty="0">
                <a:effectLst/>
                <a:latin typeface="euclid_circular_a"/>
              </a:rPr>
              <a:t> as the parent of the left subtree of </a:t>
            </a:r>
            <a:r>
              <a:rPr lang="en-US" sz="2400" b="0" i="0" dirty="0">
                <a:effectLst/>
                <a:latin typeface="Droid Sans Mono"/>
              </a:rPr>
              <a:t>y</a:t>
            </a:r>
            <a:r>
              <a:rPr lang="en-US" sz="2400" b="0" i="0" dirty="0">
                <a:effectLst/>
                <a:latin typeface="euclid_circular_a"/>
              </a:rPr>
              <a:t>.</a:t>
            </a:r>
          </a:p>
          <a:p>
            <a:pPr algn="l"/>
            <a:endParaRPr lang="en-US" sz="2400" dirty="0">
              <a:latin typeface="euclid_circular_a"/>
            </a:endParaRPr>
          </a:p>
          <a:p>
            <a:pPr algn="l"/>
            <a:endParaRPr lang="en-US" sz="2400" b="1" dirty="0">
              <a:solidFill>
                <a:srgbClr val="FF0000"/>
              </a:solidFill>
              <a:latin typeface="euclid_circular_a"/>
            </a:endParaRPr>
          </a:p>
          <a:p>
            <a:pPr algn="l"/>
            <a:r>
              <a:rPr lang="en-US" sz="2400" b="1" i="0" dirty="0">
                <a:solidFill>
                  <a:srgbClr val="FF0000"/>
                </a:solidFill>
                <a:effectLst/>
                <a:latin typeface="euclid_circular_a"/>
              </a:rPr>
              <a:t>Assign x as the parent of the left subtree of y</a:t>
            </a:r>
            <a:r>
              <a:rPr lang="en-US" sz="2400" dirty="0"/>
              <a:t/>
            </a:r>
            <a:br>
              <a:rPr lang="en-US" sz="2400" dirty="0"/>
            </a:br>
            <a:endParaRPr lang="en-US" sz="2400" b="0"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95041B7F-51A4-4DD1-A436-D15A82330B2D}"/>
              </a:ext>
            </a:extLst>
          </p:cNvPr>
          <p:cNvPicPr>
            <a:picLocks noChangeAspect="1"/>
          </p:cNvPicPr>
          <p:nvPr/>
        </p:nvPicPr>
        <p:blipFill rotWithShape="1">
          <a:blip r:embed="rId2">
            <a:extLst>
              <a:ext uri="{28A0092B-C50C-407E-A947-70E740481C1C}">
                <a14:useLocalDpi xmlns:a14="http://schemas.microsoft.com/office/drawing/2010/main" val="0"/>
              </a:ext>
            </a:extLst>
          </a:blip>
          <a:srcRect l="56448" t="44980" r="28421" b="29521"/>
          <a:stretch/>
        </p:blipFill>
        <p:spPr>
          <a:xfrm>
            <a:off x="7796462" y="2887579"/>
            <a:ext cx="4170949" cy="3783865"/>
          </a:xfrm>
          <a:prstGeom prst="rect">
            <a:avLst/>
          </a:prstGeom>
        </p:spPr>
      </p:pic>
    </p:spTree>
    <p:extLst>
      <p:ext uri="{BB962C8B-B14F-4D97-AF65-F5344CB8AC3E}">
        <p14:creationId xmlns:p14="http://schemas.microsoft.com/office/powerpoint/2010/main" val="18015132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l"/>
            <a:r>
              <a:rPr lang="en-US" sz="3200" b="1" i="0" dirty="0">
                <a:solidFill>
                  <a:srgbClr val="25265E"/>
                </a:solidFill>
                <a:effectLst/>
                <a:latin typeface="euclid_circular_a"/>
              </a:rPr>
              <a:t>Algorithm:</a:t>
            </a:r>
          </a:p>
          <a:p>
            <a:pPr marL="457200" indent="-457200" algn="l">
              <a:buFont typeface="+mj-lt"/>
              <a:buAutoNum type="arabicPeriod" startAt="3"/>
            </a:pPr>
            <a:r>
              <a:rPr lang="en-US" sz="2400" b="0" i="0" dirty="0">
                <a:effectLst/>
                <a:latin typeface="euclid_circular_a"/>
              </a:rPr>
              <a:t>If the parent of x is NULL, make y as the root of the tree.</a:t>
            </a:r>
          </a:p>
          <a:p>
            <a:pPr marL="457200" indent="-457200" algn="l">
              <a:buFont typeface="+mj-lt"/>
              <a:buAutoNum type="arabicPeriod" startAt="3"/>
            </a:pPr>
            <a:r>
              <a:rPr lang="en-US" sz="2400" b="0" i="0" dirty="0">
                <a:effectLst/>
                <a:latin typeface="euclid_circular_a"/>
              </a:rPr>
              <a:t>Else if x is the left child of p, make y as the left child of p.</a:t>
            </a:r>
          </a:p>
          <a:p>
            <a:pPr marL="457200" indent="-457200" algn="l">
              <a:buFont typeface="+mj-lt"/>
              <a:buAutoNum type="arabicPeriod" startAt="3"/>
            </a:pPr>
            <a:r>
              <a:rPr lang="en-US" sz="2400" b="0" i="0" dirty="0">
                <a:effectLst/>
                <a:latin typeface="euclid_circular_a"/>
              </a:rPr>
              <a:t>Else assign y as the right child of p.</a:t>
            </a:r>
          </a:p>
          <a:p>
            <a:pPr algn="l"/>
            <a:endParaRPr lang="en-US" sz="2400" b="1" dirty="0">
              <a:solidFill>
                <a:srgbClr val="FF0000"/>
              </a:solidFill>
              <a:latin typeface="euclid_circular_a"/>
            </a:endParaRPr>
          </a:p>
          <a:p>
            <a:pPr algn="l"/>
            <a:r>
              <a:rPr lang="en-US" sz="2400" b="1" i="0" dirty="0">
                <a:solidFill>
                  <a:srgbClr val="FF0000"/>
                </a:solidFill>
                <a:effectLst/>
                <a:latin typeface="euclid_circular_a"/>
              </a:rPr>
              <a:t>Make y as the parent of x</a:t>
            </a:r>
            <a:r>
              <a:rPr lang="en-US" sz="2400" dirty="0"/>
              <a:t/>
            </a:r>
            <a:br>
              <a:rPr lang="en-US" sz="2400" dirty="0"/>
            </a:br>
            <a:endParaRPr lang="en-US" sz="2400" b="0"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6" name="Picture 5">
            <a:extLst>
              <a:ext uri="{FF2B5EF4-FFF2-40B4-BE49-F238E27FC236}">
                <a16:creationId xmlns:a16="http://schemas.microsoft.com/office/drawing/2014/main" id="{810896BB-D348-4A22-BB53-F5EE24CC4C2C}"/>
              </a:ext>
            </a:extLst>
          </p:cNvPr>
          <p:cNvPicPr>
            <a:picLocks noChangeAspect="1"/>
          </p:cNvPicPr>
          <p:nvPr/>
        </p:nvPicPr>
        <p:blipFill rotWithShape="1">
          <a:blip r:embed="rId2">
            <a:extLst>
              <a:ext uri="{28A0092B-C50C-407E-A947-70E740481C1C}">
                <a14:useLocalDpi xmlns:a14="http://schemas.microsoft.com/office/drawing/2010/main" val="0"/>
              </a:ext>
            </a:extLst>
          </a:blip>
          <a:srcRect l="57763" t="41995" r="29737" b="38452"/>
          <a:stretch/>
        </p:blipFill>
        <p:spPr>
          <a:xfrm>
            <a:off x="8245642" y="3313667"/>
            <a:ext cx="3946358" cy="3323248"/>
          </a:xfrm>
          <a:prstGeom prst="rect">
            <a:avLst/>
          </a:prstGeom>
        </p:spPr>
      </p:pic>
    </p:spTree>
    <p:extLst>
      <p:ext uri="{BB962C8B-B14F-4D97-AF65-F5344CB8AC3E}">
        <p14:creationId xmlns:p14="http://schemas.microsoft.com/office/powerpoint/2010/main" val="32658509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l"/>
            <a:r>
              <a:rPr lang="en-US" sz="3200" b="1" i="0" dirty="0">
                <a:solidFill>
                  <a:srgbClr val="25265E"/>
                </a:solidFill>
                <a:effectLst/>
                <a:latin typeface="euclid_circular_a"/>
              </a:rPr>
              <a:t>Algorithm:</a:t>
            </a:r>
          </a:p>
          <a:p>
            <a:pPr marL="457200" indent="-457200" algn="l">
              <a:buFont typeface="+mj-lt"/>
              <a:buAutoNum type="arabicPeriod" startAt="3"/>
            </a:pPr>
            <a:r>
              <a:rPr lang="en-US" sz="2400" b="0" i="0" dirty="0">
                <a:effectLst/>
                <a:latin typeface="euclid_circular_a"/>
              </a:rPr>
              <a:t>If the parent of x is NULL, make y as the root of the tree.</a:t>
            </a:r>
          </a:p>
          <a:p>
            <a:pPr marL="457200" indent="-457200" algn="l">
              <a:buFont typeface="+mj-lt"/>
              <a:buAutoNum type="arabicPeriod" startAt="3"/>
            </a:pPr>
            <a:r>
              <a:rPr lang="en-US" sz="2400" b="0" i="0" dirty="0">
                <a:effectLst/>
                <a:latin typeface="euclid_circular_a"/>
              </a:rPr>
              <a:t>Else if x is the left child of p, make y as the left child of p.</a:t>
            </a:r>
          </a:p>
          <a:p>
            <a:pPr marL="457200" indent="-457200" algn="l">
              <a:buFont typeface="+mj-lt"/>
              <a:buAutoNum type="arabicPeriod" startAt="3"/>
            </a:pPr>
            <a:r>
              <a:rPr lang="en-US" sz="2400" b="0" i="0" dirty="0">
                <a:effectLst/>
                <a:latin typeface="euclid_circular_a"/>
              </a:rPr>
              <a:t>Else assign y as the right child of p.</a:t>
            </a:r>
          </a:p>
          <a:p>
            <a:pPr algn="l"/>
            <a:endParaRPr lang="en-US" sz="2400" b="1" dirty="0">
              <a:solidFill>
                <a:srgbClr val="FF0000"/>
              </a:solidFill>
              <a:latin typeface="euclid_circular_a"/>
            </a:endParaRPr>
          </a:p>
          <a:p>
            <a:pPr algn="l"/>
            <a:r>
              <a:rPr lang="en-US" sz="2400" b="1" i="0" dirty="0">
                <a:solidFill>
                  <a:srgbClr val="FF0000"/>
                </a:solidFill>
                <a:effectLst/>
                <a:latin typeface="euclid_circular_a"/>
              </a:rPr>
              <a:t>Assign y as the parent of x.</a:t>
            </a:r>
            <a:r>
              <a:rPr lang="en-US" sz="2400" dirty="0"/>
              <a:t/>
            </a:r>
            <a:br>
              <a:rPr lang="en-US" sz="2400" dirty="0"/>
            </a:br>
            <a:endParaRPr lang="en-US" sz="2400" b="0"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0AF8B0F1-E992-4650-BF98-44263B649C1B}"/>
              </a:ext>
            </a:extLst>
          </p:cNvPr>
          <p:cNvPicPr>
            <a:picLocks noChangeAspect="1"/>
          </p:cNvPicPr>
          <p:nvPr/>
        </p:nvPicPr>
        <p:blipFill rotWithShape="1">
          <a:blip r:embed="rId2">
            <a:extLst>
              <a:ext uri="{28A0092B-C50C-407E-A947-70E740481C1C}">
                <a14:useLocalDpi xmlns:a14="http://schemas.microsoft.com/office/drawing/2010/main" val="0"/>
              </a:ext>
            </a:extLst>
          </a:blip>
          <a:srcRect l="58026" t="40040" r="29079" b="34541"/>
          <a:stretch/>
        </p:blipFill>
        <p:spPr>
          <a:xfrm>
            <a:off x="8454188" y="3313667"/>
            <a:ext cx="3240506" cy="3438904"/>
          </a:xfrm>
          <a:prstGeom prst="rect">
            <a:avLst/>
          </a:prstGeom>
        </p:spPr>
      </p:pic>
    </p:spTree>
    <p:extLst>
      <p:ext uri="{BB962C8B-B14F-4D97-AF65-F5344CB8AC3E}">
        <p14:creationId xmlns:p14="http://schemas.microsoft.com/office/powerpoint/2010/main" val="1144793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l"/>
            <a:r>
              <a:rPr lang="en-US" sz="3200" b="1" i="0" dirty="0">
                <a:solidFill>
                  <a:srgbClr val="25265E"/>
                </a:solidFill>
                <a:effectLst/>
                <a:latin typeface="euclid_circular_a"/>
              </a:rPr>
              <a:t>Algorithm:</a:t>
            </a:r>
          </a:p>
          <a:p>
            <a:pPr algn="l"/>
            <a:r>
              <a:rPr lang="en-US" sz="2400" b="0" i="0" dirty="0">
                <a:effectLst/>
                <a:latin typeface="euclid_circular_a"/>
              </a:rPr>
              <a:t>In left-rotation, the arrangement of the nodes on the left is transformed into the arrangements on the right node.</a:t>
            </a:r>
          </a:p>
          <a:p>
            <a:pPr algn="l"/>
            <a:endParaRPr lang="en-US" sz="2400" b="0" i="0" dirty="0">
              <a:effectLst/>
              <a:latin typeface="euclid_circular_a"/>
            </a:endParaRPr>
          </a:p>
          <a:p>
            <a:pPr marL="457200" indent="-457200" algn="l">
              <a:buFont typeface="+mj-lt"/>
              <a:buAutoNum type="arabicPeriod"/>
            </a:pPr>
            <a:r>
              <a:rPr lang="en-US" sz="2400" b="0" i="0" dirty="0">
                <a:effectLst/>
                <a:latin typeface="euclid_circular_a"/>
              </a:rPr>
              <a:t>Let the initial tree be:</a:t>
            </a:r>
          </a:p>
          <a:p>
            <a:pPr algn="l"/>
            <a:endParaRPr lang="en-US" sz="2400" dirty="0">
              <a:solidFill>
                <a:srgbClr val="25265E"/>
              </a:solidFill>
              <a:latin typeface="euclid_circular_a"/>
            </a:endParaRPr>
          </a:p>
          <a:p>
            <a:pPr algn="l"/>
            <a:r>
              <a:rPr lang="en-US" sz="2400" b="1" i="0" dirty="0">
                <a:solidFill>
                  <a:srgbClr val="FF0000"/>
                </a:solidFill>
                <a:effectLst/>
                <a:latin typeface="euclid_circular_a"/>
              </a:rPr>
              <a:t>Right rotate</a:t>
            </a:r>
            <a:endParaRPr lang="en-US" sz="3200" b="1" i="0" dirty="0">
              <a:solidFill>
                <a:srgbClr val="FF0000"/>
              </a:solidFill>
              <a:effectLst/>
              <a:latin typeface="euclid_circular_a"/>
            </a:endParaRPr>
          </a:p>
          <a:p>
            <a:pPr algn="l"/>
            <a:endParaRPr lang="en-US" sz="2400" b="0"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7" name="Picture 6">
            <a:extLst>
              <a:ext uri="{FF2B5EF4-FFF2-40B4-BE49-F238E27FC236}">
                <a16:creationId xmlns:a16="http://schemas.microsoft.com/office/drawing/2014/main" id="{B99D2085-2C4E-471F-B9FA-E353CD446F0C}"/>
              </a:ext>
            </a:extLst>
          </p:cNvPr>
          <p:cNvPicPr>
            <a:picLocks noChangeAspect="1"/>
          </p:cNvPicPr>
          <p:nvPr/>
        </p:nvPicPr>
        <p:blipFill rotWithShape="1">
          <a:blip r:embed="rId2">
            <a:extLst>
              <a:ext uri="{28A0092B-C50C-407E-A947-70E740481C1C}">
                <a14:useLocalDpi xmlns:a14="http://schemas.microsoft.com/office/drawing/2010/main" val="0"/>
              </a:ext>
            </a:extLst>
          </a:blip>
          <a:srcRect l="58553" t="43217" r="29079" b="29521"/>
          <a:stretch/>
        </p:blipFill>
        <p:spPr>
          <a:xfrm>
            <a:off x="7619999" y="2812512"/>
            <a:ext cx="3304675" cy="3921314"/>
          </a:xfrm>
          <a:prstGeom prst="rect">
            <a:avLst/>
          </a:prstGeom>
        </p:spPr>
      </p:pic>
    </p:spTree>
    <p:extLst>
      <p:ext uri="{BB962C8B-B14F-4D97-AF65-F5344CB8AC3E}">
        <p14:creationId xmlns:p14="http://schemas.microsoft.com/office/powerpoint/2010/main" val="23996775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l"/>
            <a:r>
              <a:rPr lang="en-US" sz="3200" b="1" i="0" dirty="0">
                <a:solidFill>
                  <a:srgbClr val="25265E"/>
                </a:solidFill>
                <a:effectLst/>
                <a:latin typeface="euclid_circular_a"/>
              </a:rPr>
              <a:t>Algorithm:</a:t>
            </a:r>
          </a:p>
          <a:p>
            <a:pPr marL="457200" indent="-457200" algn="l">
              <a:buFont typeface="+mj-lt"/>
              <a:buAutoNum type="arabicPeriod" startAt="2"/>
            </a:pPr>
            <a:r>
              <a:rPr lang="en-US" sz="2400" b="0" i="0" dirty="0">
                <a:effectLst/>
                <a:latin typeface="euclid_circular_a"/>
              </a:rPr>
              <a:t>If x has a right subtree, assign y as the parent of the right subtree of x.</a:t>
            </a:r>
            <a:endParaRPr lang="en-US" sz="2400" dirty="0">
              <a:solidFill>
                <a:srgbClr val="25265E"/>
              </a:solidFill>
              <a:latin typeface="euclid_circular_a"/>
            </a:endParaRPr>
          </a:p>
          <a:p>
            <a:pPr algn="l"/>
            <a:endParaRPr lang="en-US" sz="2400" b="1" i="0" dirty="0">
              <a:solidFill>
                <a:srgbClr val="FF0000"/>
              </a:solidFill>
              <a:effectLst/>
              <a:latin typeface="euclid_circular_a"/>
            </a:endParaRPr>
          </a:p>
          <a:p>
            <a:pPr algn="l"/>
            <a:endParaRPr lang="en-US" sz="2400" b="1" dirty="0">
              <a:solidFill>
                <a:srgbClr val="FF0000"/>
              </a:solidFill>
              <a:latin typeface="euclid_circular_a"/>
            </a:endParaRPr>
          </a:p>
          <a:p>
            <a:pPr algn="l"/>
            <a:endParaRPr lang="en-US" sz="2400" b="1" i="0" dirty="0">
              <a:solidFill>
                <a:srgbClr val="FF0000"/>
              </a:solidFill>
              <a:effectLst/>
              <a:latin typeface="euclid_circular_a"/>
            </a:endParaRPr>
          </a:p>
          <a:p>
            <a:pPr algn="l"/>
            <a:endParaRPr lang="en-US" sz="2400" b="1" dirty="0">
              <a:solidFill>
                <a:srgbClr val="FF0000"/>
              </a:solidFill>
              <a:latin typeface="euclid_circular_a"/>
            </a:endParaRPr>
          </a:p>
          <a:p>
            <a:pPr algn="l"/>
            <a:r>
              <a:rPr lang="en-US" sz="2400" b="1" i="0" dirty="0">
                <a:solidFill>
                  <a:srgbClr val="FF0000"/>
                </a:solidFill>
                <a:effectLst/>
                <a:latin typeface="euclid_circular_a"/>
              </a:rPr>
              <a:t>Assign the parent of y as the parent of x.</a:t>
            </a:r>
            <a:endParaRPr lang="en-US" sz="2400" b="0"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9" name="Picture 8">
            <a:extLst>
              <a:ext uri="{FF2B5EF4-FFF2-40B4-BE49-F238E27FC236}">
                <a16:creationId xmlns:a16="http://schemas.microsoft.com/office/drawing/2014/main" id="{B95954D2-5DE7-4F7D-9A5E-C6BAF6890DCD}"/>
              </a:ext>
            </a:extLst>
          </p:cNvPr>
          <p:cNvPicPr>
            <a:picLocks noChangeAspect="1"/>
          </p:cNvPicPr>
          <p:nvPr/>
        </p:nvPicPr>
        <p:blipFill rotWithShape="1">
          <a:blip r:embed="rId2">
            <a:extLst>
              <a:ext uri="{28A0092B-C50C-407E-A947-70E740481C1C}">
                <a14:useLocalDpi xmlns:a14="http://schemas.microsoft.com/office/drawing/2010/main" val="0"/>
              </a:ext>
            </a:extLst>
          </a:blip>
          <a:srcRect l="57368" t="42240" r="29079" b="37718"/>
          <a:stretch/>
        </p:blipFill>
        <p:spPr>
          <a:xfrm>
            <a:off x="8087788" y="3468104"/>
            <a:ext cx="3883504" cy="3091722"/>
          </a:xfrm>
          <a:prstGeom prst="rect">
            <a:avLst/>
          </a:prstGeom>
        </p:spPr>
      </p:pic>
    </p:spTree>
    <p:extLst>
      <p:ext uri="{BB962C8B-B14F-4D97-AF65-F5344CB8AC3E}">
        <p14:creationId xmlns:p14="http://schemas.microsoft.com/office/powerpoint/2010/main" val="39325241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C393-0312-40CF-9842-CC89387EBE81}"/>
              </a:ext>
            </a:extLst>
          </p:cNvPr>
          <p:cNvSpPr>
            <a:spLocks noGrp="1"/>
          </p:cNvSpPr>
          <p:nvPr>
            <p:ph type="title"/>
          </p:nvPr>
        </p:nvSpPr>
        <p:spPr/>
        <p:txBody>
          <a:bodyPr/>
          <a:lstStyle/>
          <a:p>
            <a:r>
              <a:rPr lang="en-US" dirty="0">
                <a:solidFill>
                  <a:srgbClr val="00B0F0"/>
                </a:solidFill>
              </a:rPr>
              <a:t>AVL TREE – DATA STRUCTURE</a:t>
            </a:r>
            <a:endParaRPr lang="en-PK" dirty="0">
              <a:solidFill>
                <a:srgbClr val="00B0F0"/>
              </a:solidFill>
            </a:endParaRPr>
          </a:p>
        </p:txBody>
      </p:sp>
      <p:sp>
        <p:nvSpPr>
          <p:cNvPr id="3" name="Content Placeholder 2">
            <a:extLst>
              <a:ext uri="{FF2B5EF4-FFF2-40B4-BE49-F238E27FC236}">
                <a16:creationId xmlns:a16="http://schemas.microsoft.com/office/drawing/2014/main" id="{3BF53D81-DF7A-4381-8376-D21B6A070EF4}"/>
              </a:ext>
            </a:extLst>
          </p:cNvPr>
          <p:cNvSpPr>
            <a:spLocks noGrp="1"/>
          </p:cNvSpPr>
          <p:nvPr>
            <p:ph idx="1"/>
          </p:nvPr>
        </p:nvSpPr>
        <p:spPr>
          <a:xfrm>
            <a:off x="1024128" y="1814051"/>
            <a:ext cx="10818827" cy="4793225"/>
          </a:xfrm>
        </p:spPr>
        <p:txBody>
          <a:bodyPr>
            <a:normAutofit/>
          </a:bodyPr>
          <a:lstStyle/>
          <a:p>
            <a:pPr algn="l"/>
            <a:r>
              <a:rPr lang="en-US" sz="3200" b="1" i="0" dirty="0">
                <a:solidFill>
                  <a:srgbClr val="25265E"/>
                </a:solidFill>
                <a:effectLst/>
                <a:latin typeface="euclid_circular_a"/>
              </a:rPr>
              <a:t>Algorithm:</a:t>
            </a:r>
          </a:p>
          <a:p>
            <a:pPr marL="457200" indent="-457200" algn="l">
              <a:buFont typeface="+mj-lt"/>
              <a:buAutoNum type="arabicPeriod" startAt="3"/>
            </a:pPr>
            <a:r>
              <a:rPr lang="en-US" sz="2400" b="0" i="0" dirty="0">
                <a:effectLst/>
                <a:latin typeface="euclid_circular_a"/>
              </a:rPr>
              <a:t>If the parent of y is NULL, make x as the root of the tree.</a:t>
            </a:r>
          </a:p>
          <a:p>
            <a:pPr marL="457200" indent="-457200" algn="l">
              <a:buFont typeface="+mj-lt"/>
              <a:buAutoNum type="arabicPeriod" startAt="3"/>
            </a:pPr>
            <a:r>
              <a:rPr lang="en-US" sz="2400" b="0" i="0" dirty="0">
                <a:effectLst/>
                <a:latin typeface="euclid_circular_a"/>
              </a:rPr>
              <a:t>Else if y is the right child of its parent p, make x as the right child of p.</a:t>
            </a:r>
          </a:p>
          <a:p>
            <a:pPr marL="457200" indent="-457200" algn="l">
              <a:buFont typeface="+mj-lt"/>
              <a:buAutoNum type="arabicPeriod" startAt="3"/>
            </a:pPr>
            <a:r>
              <a:rPr lang="en-US" sz="2400" b="0" i="0" dirty="0">
                <a:effectLst/>
                <a:latin typeface="euclid_circular_a"/>
              </a:rPr>
              <a:t>Else assign x as the left child of p.</a:t>
            </a:r>
          </a:p>
          <a:p>
            <a:pPr marL="457200" indent="-457200" algn="l">
              <a:buFont typeface="+mj-lt"/>
              <a:buAutoNum type="arabicPeriod" startAt="3"/>
            </a:pPr>
            <a:endParaRPr lang="en-US" sz="2400" dirty="0">
              <a:solidFill>
                <a:srgbClr val="FF0000"/>
              </a:solidFill>
              <a:latin typeface="euclid_circular_a"/>
            </a:endParaRPr>
          </a:p>
          <a:p>
            <a:pPr marL="457200" indent="-457200" algn="l">
              <a:buFont typeface="+mj-lt"/>
              <a:buAutoNum type="arabicPeriod" startAt="3"/>
            </a:pPr>
            <a:endParaRPr lang="en-US" sz="2400" b="1" i="0" dirty="0">
              <a:solidFill>
                <a:srgbClr val="FF0000"/>
              </a:solidFill>
              <a:effectLst/>
              <a:latin typeface="euclid_circular_a"/>
            </a:endParaRPr>
          </a:p>
          <a:p>
            <a:pPr marL="0" indent="0" algn="l">
              <a:buNone/>
            </a:pPr>
            <a:r>
              <a:rPr lang="en-US" sz="2400" b="1" i="0" dirty="0">
                <a:solidFill>
                  <a:srgbClr val="FF0000"/>
                </a:solidFill>
                <a:effectLst/>
                <a:latin typeface="euclid_circular_a"/>
              </a:rPr>
              <a:t>Assign the parent of y as the parent of x.</a:t>
            </a:r>
            <a:endParaRPr lang="en-US" sz="2400" b="0" i="0" dirty="0">
              <a:effectLst/>
              <a:latin typeface="euclid_circular_a"/>
            </a:endParaRPr>
          </a:p>
        </p:txBody>
      </p:sp>
      <p:sp>
        <p:nvSpPr>
          <p:cNvPr id="4" name="AutoShape 2">
            <a:extLst>
              <a:ext uri="{FF2B5EF4-FFF2-40B4-BE49-F238E27FC236}">
                <a16:creationId xmlns:a16="http://schemas.microsoft.com/office/drawing/2014/main" id="{56DF6E78-3154-4DD3-8E04-0FA99322D7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9" name="Picture 8">
            <a:extLst>
              <a:ext uri="{FF2B5EF4-FFF2-40B4-BE49-F238E27FC236}">
                <a16:creationId xmlns:a16="http://schemas.microsoft.com/office/drawing/2014/main" id="{B95954D2-5DE7-4F7D-9A5E-C6BAF6890DCD}"/>
              </a:ext>
            </a:extLst>
          </p:cNvPr>
          <p:cNvPicPr>
            <a:picLocks noChangeAspect="1"/>
          </p:cNvPicPr>
          <p:nvPr/>
        </p:nvPicPr>
        <p:blipFill rotWithShape="1">
          <a:blip r:embed="rId2">
            <a:extLst>
              <a:ext uri="{28A0092B-C50C-407E-A947-70E740481C1C}">
                <a14:useLocalDpi xmlns:a14="http://schemas.microsoft.com/office/drawing/2010/main" val="0"/>
              </a:ext>
            </a:extLst>
          </a:blip>
          <a:srcRect l="57368" t="42240" r="29079" b="37718"/>
          <a:stretch/>
        </p:blipFill>
        <p:spPr>
          <a:xfrm>
            <a:off x="8087788" y="3468104"/>
            <a:ext cx="3883504" cy="3091722"/>
          </a:xfrm>
          <a:prstGeom prst="rect">
            <a:avLst/>
          </a:prstGeom>
        </p:spPr>
      </p:pic>
    </p:spTree>
    <p:extLst>
      <p:ext uri="{BB962C8B-B14F-4D97-AF65-F5344CB8AC3E}">
        <p14:creationId xmlns:p14="http://schemas.microsoft.com/office/powerpoint/2010/main" val="42672184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TM02900720[[fn=Integral]]</Template>
  <TotalTime>1529</TotalTime>
  <Words>5399</Words>
  <Application>Microsoft Office PowerPoint</Application>
  <PresentationFormat>Widescreen</PresentationFormat>
  <Paragraphs>825</Paragraphs>
  <Slides>147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147</vt:i4>
      </vt:variant>
    </vt:vector>
  </HeadingPairs>
  <TitlesOfParts>
    <vt:vector size="158" baseType="lpstr">
      <vt:lpstr>Arial</vt:lpstr>
      <vt:lpstr>Arial Black</vt:lpstr>
      <vt:lpstr>Calibri</vt:lpstr>
      <vt:lpstr>Cambria Math</vt:lpstr>
      <vt:lpstr>Droid Sans Mono</vt:lpstr>
      <vt:lpstr>euclid_circular_a</vt:lpstr>
      <vt:lpstr>Open Sans</vt:lpstr>
      <vt:lpstr>Tw Cen MT</vt:lpstr>
      <vt:lpstr>Tw Cen MT Condensed</vt:lpstr>
      <vt:lpstr>Wingdings 3</vt:lpstr>
      <vt:lpstr>Integral</vt:lpstr>
      <vt:lpstr>Data Structures and algorithms  TREE DATA STRUCTURE</vt:lpstr>
      <vt:lpstr>TREE – DATA STRUCTURE</vt:lpstr>
      <vt:lpstr>TREE – DATA STRUCTURE</vt:lpstr>
      <vt:lpstr>TREE TERMINOLOGIES – DATA STRUCTURE</vt:lpstr>
      <vt:lpstr>TREE TERMINOLOGIES – DATA STRUCTURE</vt:lpstr>
      <vt:lpstr>TREE TERMINOLOGIES – DATA STRUCTURE</vt:lpstr>
      <vt:lpstr>TREE TERMINOLOGIES – DATA STRUCTURE</vt:lpstr>
      <vt:lpstr>TREE TERMINOLOGIES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Traversal – DATA STRUCTURE</vt:lpstr>
      <vt:lpstr>TREE TYPES – DATA STRUCTURE</vt:lpstr>
      <vt:lpstr>BINARY TREE – DATA STRUCTURE</vt:lpstr>
      <vt:lpstr>BINARY TREE – DATA STRUCTURE</vt:lpstr>
      <vt:lpstr>BINARY TREE – DATA STRUCTURE</vt:lpstr>
      <vt:lpstr>BINARY TREE – DATA STRUCTURE</vt:lpstr>
      <vt:lpstr>BINARY TREE – DATA STRUCTURE</vt:lpstr>
      <vt:lpstr>BINARY TREE – DATA STRUCTURE</vt:lpstr>
      <vt:lpstr>BINARY TREE – DATA STRUCTURE</vt:lpstr>
      <vt:lpstr>BINARY TREE – DATA STRUCTURE</vt:lpstr>
      <vt:lpstr>BINARY TREE – DATA STRUCTURE</vt:lpstr>
      <vt:lpstr>BINARY TREE – DATA STRUCTURE</vt:lpstr>
      <vt:lpstr>BINARY TREE – DATA STRUCTURE</vt:lpstr>
      <vt:lpstr>BINARY TREE – DATA STRUCTURE</vt:lpstr>
      <vt:lpstr>BINARY TREE – DATA STRUCTURE</vt:lpstr>
      <vt:lpstr>BINARY TREE – DATA STRUCTURE</vt:lpstr>
      <vt:lpstr>BINARY TREE – DATA STRUCTURE</vt:lpstr>
      <vt:lpstr>BINARY TREE – DATA STRUCTURE</vt:lpstr>
      <vt:lpstr>BINARY Search TREE – DATA STRUCTURE</vt:lpstr>
      <vt:lpstr>BINARY search TREE – DATA STRUCTURE</vt:lpstr>
      <vt:lpstr>BINARY SEARCH TREE – DATA STRUCTURE</vt:lpstr>
      <vt:lpstr>BINARY SEARCH TREE – DATA STRUCTURE</vt:lpstr>
      <vt:lpstr>BINARY SEARCH TREE – DATA STRUCTURE</vt:lpstr>
      <vt:lpstr>BINARY SEARCH TREE – DATA STRUCTURE</vt:lpstr>
      <vt:lpstr>BINARY SEARCH TREE – DATA STRUCTURE</vt:lpstr>
      <vt:lpstr>BINARY SEARCH TREE – DATA STRUCTURE</vt:lpstr>
      <vt:lpstr>BINARY SEARCH TREE – DATA STRUCTURE</vt:lpstr>
      <vt:lpstr>BINARY SEARCH TREE – DATA STRUCTURE</vt:lpstr>
      <vt:lpstr>BINARY SEARCH TREE – DATA STRUCTURE</vt:lpstr>
      <vt:lpstr>BINARY SEARCH TREE – DATA STRUCTURE</vt:lpstr>
      <vt:lpstr>BINARY SEARCH TREE – DATA STRUCTURE</vt:lpstr>
      <vt:lpstr>BINARY SEARCH TREE – DATA STRUCTURE</vt:lpstr>
      <vt:lpstr>BINARY SEARCH TREE – DATA STRUCTURE</vt:lpstr>
      <vt:lpstr>BINARY SEARCH TREE – DATA STRUCTURE</vt:lpstr>
      <vt:lpstr>BINARY SEARCH TREE – DATA STRUCTURE</vt:lpstr>
      <vt:lpstr>BINARY SEARCH TREE – DATA STRUCTURE</vt:lpstr>
      <vt:lpstr>BINARY SEARCH TREE – DATA STRUCTURE</vt:lpstr>
      <vt:lpstr>BINARY SEARCH TREE – DATA STRUCTURE</vt:lpstr>
      <vt:lpstr>BINARY SEARCH TREE – DATA STRUCTURE</vt:lpstr>
      <vt:lpstr>BINARY SEARCH TREE – DATA STRUCTURE</vt:lpstr>
      <vt:lpstr>BINARY SEARCH TREE – DATA STRUCTURE</vt:lpstr>
      <vt:lpstr>BINARY SEARCH TREE – DATA STRUCTURE</vt:lpstr>
      <vt:lpstr>BINARY SEARCH TREE – DATA STRUCTURE</vt:lpstr>
      <vt:lpstr>AVL TREE – DATA STRUCTURE</vt:lpstr>
      <vt:lpstr>AVL TREE – DATA STRUCTURE</vt:lpstr>
      <vt:lpstr>AVL TREE – DATA STRUCTURE</vt:lpstr>
      <vt:lpstr>AVL TREE – DATA STRUCTURE</vt:lpstr>
      <vt:lpstr>AVL TREE – DATA STRUCTURE</vt:lpstr>
      <vt:lpstr>AVL TREE – DATA STRUCTURE</vt:lpstr>
      <vt:lpstr>AVL TREE – DATA STRUCTURE</vt:lpstr>
      <vt:lpstr>AVL TREE – DATA STRUCTURE</vt:lpstr>
      <vt:lpstr>AVL TREE – DATA STRUCTURE</vt:lpstr>
      <vt:lpstr>AVL TREE – DATA STRUCTURE</vt:lpstr>
      <vt:lpstr>AVL TREE – DATA STRUCTURE</vt:lpstr>
      <vt:lpstr>AVL TREE – DATA STRUCTURE</vt:lpstr>
      <vt:lpstr>AVL TREE – DATA STRUCTURE</vt:lpstr>
      <vt:lpstr>AVL TREE – DATA STRUCTURE</vt:lpstr>
      <vt:lpstr>AVL TREE – DATA STRUCTURE</vt:lpstr>
      <vt:lpstr>AVL TREE – DATA STRUCTURE</vt:lpstr>
      <vt:lpstr>AVL TREE – DATA STRUCTURE</vt:lpstr>
      <vt:lpstr>AVL TREE – DATA STRUCTURE</vt:lpstr>
      <vt:lpstr>AVL TREE – DATA STRUCTURE</vt:lpstr>
      <vt:lpstr>AVL TREE – DATA STRUCTURE</vt:lpstr>
      <vt:lpstr>AVL TREE – DATA STRUCTURE</vt:lpstr>
      <vt:lpstr>AVL TREE – DATA STRUCTURE</vt:lpstr>
      <vt:lpstr>AVL TREE – DATA STRUCTURE</vt:lpstr>
      <vt:lpstr>AVL TREE – DATA STRUCTURE</vt:lpstr>
      <vt:lpstr>AVL TREE – DATA STRUCTURE</vt:lpstr>
      <vt:lpstr>AVL TREE – DATA STRUCTURE</vt:lpstr>
      <vt:lpstr>AVL TREE – DATA STRUCTURE</vt:lpstr>
      <vt:lpstr>AVL TREE – DATA STRUCTURE</vt:lpstr>
      <vt:lpstr>AVL TREE – DATA STRUCTURE</vt:lpstr>
      <vt:lpstr>AVL TREE – DATA STRUCTURE</vt:lpstr>
      <vt:lpstr>AVL TREE – DATA STRUCTURE</vt:lpstr>
      <vt:lpstr>AVL TREE – DATA STRUCTURE</vt:lpstr>
      <vt:lpstr>TREE TRAVERSAL – DATA STRUCTURE</vt:lpstr>
      <vt:lpstr>TREE TRAVERSAL – DATA STRUCTURE</vt:lpstr>
      <vt:lpstr>Breadth first TRAVERSAL – DATA STRUCTURE</vt:lpstr>
      <vt:lpstr>Breadth first TRAVERSAL – DATA STRUCTURE</vt:lpstr>
      <vt:lpstr>DEPTH first TRAVERSAL – DATA STRUCTURE</vt:lpstr>
      <vt:lpstr>DEPTH first TRAVERSAL – DATA STRUCTURE</vt:lpstr>
      <vt:lpstr>SPANNING TREE – DATA STRUCTURE</vt:lpstr>
      <vt:lpstr>SPANNING TREE – DATA STRUCTURE</vt:lpstr>
      <vt:lpstr>SPANNING TREE – DATA STRUCTURE</vt:lpstr>
      <vt:lpstr>SPANNING TREE – DATA STRUCTURE</vt:lpstr>
      <vt:lpstr>SPANNING TREE – DATA STRUCTURE</vt:lpstr>
      <vt:lpstr>SPANNING TREE – DATA STRUCTURE</vt:lpstr>
      <vt:lpstr>SPANNING TREE – DATA STRUCTURE</vt:lpstr>
      <vt:lpstr>SPANNING TREE – DATA STRUCTURE</vt:lpstr>
      <vt:lpstr>SPANNING TREE – DATA STRUCTURE</vt:lpstr>
      <vt:lpstr>SPANNING TREE – DATA STRUCTURE</vt:lpstr>
      <vt:lpstr>SPANNING TREE – DATA STRUCTURE</vt:lpstr>
      <vt:lpstr>SPANNING TREE – DATA STRUCTURE</vt:lpstr>
      <vt:lpstr>SPANNING TREE – DATA STRUCTURE</vt:lpstr>
      <vt:lpstr>SPANNING TREE – DATA STRUCTURE</vt:lpstr>
      <vt:lpstr>SPANNING TREE – DATA STRUCTURE</vt:lpstr>
      <vt:lpstr>SPANNING TREE – DATA STRUCTURE</vt:lpstr>
      <vt:lpstr>SPANNING TREE – DATA STRUCTURE</vt:lpstr>
      <vt:lpstr>SPANNING TREE – DATA STRUCTURE</vt:lpstr>
      <vt:lpstr>SPANNING TREE – DATA STRUCTURE</vt:lpstr>
      <vt:lpstr>SPANNING TREE – DATA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 and algorithms</dc:title>
  <dc:creator>Sadia Zar</dc:creator>
  <cp:lastModifiedBy>UIIT</cp:lastModifiedBy>
  <cp:revision>402</cp:revision>
  <dcterms:created xsi:type="dcterms:W3CDTF">2020-05-03T23:37:33Z</dcterms:created>
  <dcterms:modified xsi:type="dcterms:W3CDTF">2022-12-19T10:47:52Z</dcterms:modified>
</cp:coreProperties>
</file>